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9" r:id="rId5"/>
  </p:sldMasterIdLst>
  <p:notesMasterIdLst>
    <p:notesMasterId r:id="rId50"/>
  </p:notesMasterIdLst>
  <p:sldIdLst>
    <p:sldId id="256" r:id="rId6"/>
    <p:sldId id="370" r:id="rId7"/>
    <p:sldId id="257" r:id="rId8"/>
    <p:sldId id="260" r:id="rId9"/>
    <p:sldId id="302" r:id="rId10"/>
    <p:sldId id="332" r:id="rId11"/>
    <p:sldId id="333" r:id="rId12"/>
    <p:sldId id="334" r:id="rId13"/>
    <p:sldId id="335" r:id="rId14"/>
    <p:sldId id="336" r:id="rId15"/>
    <p:sldId id="284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51" r:id="rId27"/>
    <p:sldId id="352" r:id="rId28"/>
    <p:sldId id="347" r:id="rId29"/>
    <p:sldId id="348" r:id="rId30"/>
    <p:sldId id="349" r:id="rId31"/>
    <p:sldId id="350" r:id="rId32"/>
    <p:sldId id="353" r:id="rId33"/>
    <p:sldId id="355" r:id="rId34"/>
    <p:sldId id="354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9" r:id="rId48"/>
    <p:sldId id="331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Black" panose="02000000000000000000" pitchFamily="2" charset="0"/>
      <p:bold r:id="rId59"/>
      <p:boldItalic r:id="rId60"/>
    </p:embeddedFont>
    <p:embeddedFont>
      <p:font typeface="Roboto Light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70">
          <p15:clr>
            <a:srgbClr val="9AA0A6"/>
          </p15:clr>
        </p15:guide>
        <p15:guide id="2" pos="5171">
          <p15:clr>
            <a:srgbClr val="9AA0A6"/>
          </p15:clr>
        </p15:guide>
        <p15:guide id="3" pos="2880">
          <p15:clr>
            <a:srgbClr val="A4A3A4"/>
          </p15:clr>
        </p15:guide>
        <p15:guide id="4" orient="horz" pos="577">
          <p15:clr>
            <a:srgbClr val="A4A3A4"/>
          </p15:clr>
        </p15:guide>
        <p15:guide id="5" orient="horz" pos="266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8" roundtripDataSignature="AMtx7mi5yWg7KPZg/ASqciucCNs60QMc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829C92-70DA-4648-A744-1FFF9C6DB529}">
  <a:tblStyle styleId="{21829C92-70DA-4648-A744-1FFF9C6DB5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65" autoAdjust="0"/>
  </p:normalViewPr>
  <p:slideViewPr>
    <p:cSldViewPr snapToGrid="0">
      <p:cViewPr varScale="1">
        <p:scale>
          <a:sx n="76" d="100"/>
          <a:sy n="76" d="100"/>
        </p:scale>
        <p:origin x="1000" y="48"/>
      </p:cViewPr>
      <p:guideLst>
        <p:guide orient="horz" pos="1670"/>
        <p:guide pos="5171"/>
        <p:guide pos="2880"/>
        <p:guide orient="horz" pos="577"/>
        <p:guide orient="horz" pos="2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3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100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.fntdata"/><Relationship Id="rId98" Type="http://customschemas.google.com/relationships/presentationmetadata" Target="meta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9c321a457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a9c321a457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890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aa7edd205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g1aa7edd205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aa7edd205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g1aa7edd205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337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427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45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8579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1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996b94da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a996b94da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6122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630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996b94da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a996b94da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17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996b94da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a996b94da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38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864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49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904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103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192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Filtro de spam.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utilizados para o treinamento são chamados de </a:t>
            </a:r>
            <a:r>
              <a:rPr lang="pt-BR" b="1" dirty="0"/>
              <a:t>conjuntos de treinamento</a:t>
            </a:r>
            <a:r>
              <a:rPr lang="pt-BR" dirty="0"/>
              <a:t>. Cada exemplo de treinamento é chamado de </a:t>
            </a:r>
            <a:r>
              <a:rPr lang="pt-BR" b="1" dirty="0"/>
              <a:t>amostras</a:t>
            </a:r>
            <a:r>
              <a:rPr lang="pt-BR" dirty="0"/>
              <a:t>. </a:t>
            </a:r>
            <a:r>
              <a:rPr lang="pt-BR" b="1" dirty="0"/>
              <a:t>Identificar novos e-mails como spam é uma tarefa T </a:t>
            </a:r>
            <a:r>
              <a:rPr lang="pt-BR" dirty="0"/>
              <a:t>dada pela </a:t>
            </a:r>
            <a:r>
              <a:rPr lang="pt-BR" b="1" dirty="0"/>
              <a:t>experiência E de treinar o modelo </a:t>
            </a:r>
            <a:r>
              <a:rPr lang="pt-BR" dirty="0"/>
              <a:t>que identifica de spams. A </a:t>
            </a:r>
            <a:r>
              <a:rPr lang="pt-BR" b="1" dirty="0"/>
              <a:t>medida de desempenho P poderia ser a acurácia por exemplo.</a:t>
            </a: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6917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996b94da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a996b94da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780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201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62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47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392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996b94da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a996b94da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328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729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7307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996b94da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a996b94da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828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581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365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907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9326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39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996b94da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a996b94da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952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6066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40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996b94da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a996b94da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9988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aa7edd2052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g1aa7edd2052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Filtro de spam.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 utilizados para o treinamento são chamados de </a:t>
            </a:r>
            <a:r>
              <a:rPr lang="pt-BR" b="1" dirty="0"/>
              <a:t>conjuntos de treinamento</a:t>
            </a:r>
            <a:r>
              <a:rPr lang="pt-BR" dirty="0"/>
              <a:t>. Cada exemplo de treinamento é chamado de </a:t>
            </a:r>
            <a:r>
              <a:rPr lang="pt-BR" b="1" dirty="0"/>
              <a:t>amostras</a:t>
            </a:r>
            <a:r>
              <a:rPr lang="pt-BR" dirty="0"/>
              <a:t>. </a:t>
            </a:r>
            <a:r>
              <a:rPr lang="pt-BR" b="1" dirty="0"/>
              <a:t>Identificar novos e-mails como spam é uma tarefa T </a:t>
            </a:r>
            <a:r>
              <a:rPr lang="pt-BR" dirty="0"/>
              <a:t>dada pela </a:t>
            </a:r>
            <a:r>
              <a:rPr lang="pt-BR" b="1" dirty="0"/>
              <a:t>experiência E de treinar o modelo </a:t>
            </a:r>
            <a:r>
              <a:rPr lang="pt-BR" dirty="0"/>
              <a:t>que identifica de spams. A </a:t>
            </a:r>
            <a:r>
              <a:rPr lang="pt-BR" b="1" dirty="0"/>
              <a:t>medida de desempenho P poderia ser a acurácia por exemplo.</a:t>
            </a: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996b94da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a996b94da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59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26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53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7edd205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812" name="Google Shape;812;g1aa7edd205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29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a996b94da3_0_11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g1a996b94da3_0_111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g1a996b94da3_0_1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1a996b94da3_0_1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1a996b94da3_0_1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996b94da3_0_1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a996b94da3_0_1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1a996b94da3_0_1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1a996b94da3_0_1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996b94da3_0_15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1a996b94da3_0_15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5" name="Google Shape;125;g1a996b94da3_0_15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" name="Google Shape;126;g1a996b94da3_0_1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a996b94da3_0_1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a996b94da3_0_1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996b94da3_0_16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a996b94da3_0_16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g1a996b94da3_0_16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g1a996b94da3_0_1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1a996b94da3_0_16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a996b94da3_0_1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996b94da3_0_1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a996b94da3_0_16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g1a996b94da3_0_16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1a996b94da3_0_16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a996b94da3_0_1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996b94da3_0_17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1a996b94da3_0_17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1a996b94da3_0_17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1a996b94da3_0_17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1a996b94da3_0_1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ura.Tech 2">
  <p:cSld name="Alura.Tech 2">
    <p:bg>
      <p:bgPr>
        <a:solidFill>
          <a:schemeClr val="lt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36576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500"/>
              <a:buFont typeface="Twentieth Century"/>
              <a:buNone/>
              <a:defRPr sz="45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>
            <a:spLocks noGrp="1"/>
          </p:cNvSpPr>
          <p:nvPr>
            <p:ph type="pic" idx="2"/>
          </p:nvPr>
        </p:nvSpPr>
        <p:spPr>
          <a:xfrm>
            <a:off x="0" y="0"/>
            <a:ext cx="4407694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750"/>
              <a:buFont typeface="Twentieth Century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 sz="135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 rot="10800000">
            <a:off x="6290132" y="3948080"/>
            <a:ext cx="0" cy="6858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20"/>
          <p:cNvSpPr>
            <a:spLocks noGrp="1"/>
          </p:cNvSpPr>
          <p:nvPr>
            <p:ph type="pic" idx="2"/>
          </p:nvPr>
        </p:nvSpPr>
        <p:spPr>
          <a:xfrm>
            <a:off x="5314950" y="0"/>
            <a:ext cx="382905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1400175" y="750019"/>
            <a:ext cx="3171825" cy="121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750"/>
              <a:buFont typeface="Twentieth Century"/>
              <a:buNone/>
              <a:defRPr sz="375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86" name="Google Shape;186;p33"/>
          <p:cNvCxnSpPr/>
          <p:nvPr/>
        </p:nvCxnSpPr>
        <p:spPr>
          <a:xfrm rot="10800000">
            <a:off x="6290132" y="3948080"/>
            <a:ext cx="0" cy="6858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768095" y="171450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body" idx="2"/>
          </p:nvPr>
        </p:nvSpPr>
        <p:spPr>
          <a:xfrm>
            <a:off x="4491990" y="1714500"/>
            <a:ext cx="356616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25"/>
              <a:buNone/>
              <a:defRPr sz="1725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body" idx="2"/>
          </p:nvPr>
        </p:nvSpPr>
        <p:spPr>
          <a:xfrm>
            <a:off x="768096" y="2225841"/>
            <a:ext cx="3566160" cy="25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body" idx="3"/>
          </p:nvPr>
        </p:nvSpPr>
        <p:spPr>
          <a:xfrm>
            <a:off x="4493166" y="1634727"/>
            <a:ext cx="3566160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25"/>
              <a:buNone/>
              <a:defRPr sz="1725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body" idx="4"/>
          </p:nvPr>
        </p:nvSpPr>
        <p:spPr>
          <a:xfrm>
            <a:off x="4493166" y="2225841"/>
            <a:ext cx="3566160" cy="25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wentieth Century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4286250" y="617220"/>
            <a:ext cx="4258818" cy="388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 sz="1800"/>
            </a:lvl1pPr>
            <a:lvl2pPr marL="914400" lvl="1" indent="-32385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Char char="🢝"/>
              <a:defRPr sz="1500"/>
            </a:lvl2pPr>
            <a:lvl3pPr marL="1371600" lvl="2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5pPr>
            <a:lvl6pPr marL="2743200" lvl="5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6pPr>
            <a:lvl7pPr marL="3200400" lvl="6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7pPr>
            <a:lvl8pPr marL="3657600" lvl="7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🢝"/>
              <a:defRPr sz="1200"/>
            </a:lvl8pPr>
            <a:lvl9pPr marL="4114800" lvl="8" indent="-30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Char char="🢝"/>
              <a:defRPr sz="1200"/>
            </a:lvl9pPr>
          </a:lstStyle>
          <a:p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body" idx="2"/>
          </p:nvPr>
        </p:nvSpPr>
        <p:spPr>
          <a:xfrm>
            <a:off x="768096" y="1693129"/>
            <a:ext cx="3291840" cy="282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216" name="Google Shape;216;p38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750"/>
              <a:buFont typeface="Twentieth Century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>
            <a:spLocks noGrp="1"/>
          </p:cNvSpPr>
          <p:nvPr>
            <p:ph type="pic" idx="2"/>
          </p:nvPr>
        </p:nvSpPr>
        <p:spPr>
          <a:xfrm>
            <a:off x="0" y="-1"/>
            <a:ext cx="9141714" cy="3429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222" name="Google Shape;222;p39"/>
          <p:cNvSpPr txBox="1">
            <a:spLocks noGrp="1"/>
          </p:cNvSpPr>
          <p:nvPr>
            <p:ph type="body" idx="1"/>
          </p:nvPr>
        </p:nvSpPr>
        <p:spPr>
          <a:xfrm>
            <a:off x="6457950" y="3720104"/>
            <a:ext cx="24003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26" name="Google Shape;226;p39"/>
          <p:cNvCxnSpPr/>
          <p:nvPr/>
        </p:nvCxnSpPr>
        <p:spPr>
          <a:xfrm rot="10800000">
            <a:off x="6290132" y="3948080"/>
            <a:ext cx="0" cy="685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body" idx="1"/>
          </p:nvPr>
        </p:nvSpPr>
        <p:spPr>
          <a:xfrm rot="5400000">
            <a:off x="2904364" y="-421768"/>
            <a:ext cx="3017520" cy="729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title"/>
          </p:nvPr>
        </p:nvSpPr>
        <p:spPr>
          <a:xfrm rot="5400000">
            <a:off x="5500689" y="1614488"/>
            <a:ext cx="405765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body" idx="1"/>
          </p:nvPr>
        </p:nvSpPr>
        <p:spPr>
          <a:xfrm rot="5400000">
            <a:off x="1557339" y="-242887"/>
            <a:ext cx="4057650" cy="568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236" name="Google Shape;236;p41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39" name="Google Shape;239;p41"/>
          <p:cNvCxnSpPr/>
          <p:nvPr/>
        </p:nvCxnSpPr>
        <p:spPr>
          <a:xfrm rot="10800000">
            <a:off x="7543800" y="44447"/>
            <a:ext cx="0" cy="685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>
            <a:spLocks noGrp="1"/>
          </p:cNvSpPr>
          <p:nvPr>
            <p:ph type="pic" idx="2"/>
          </p:nvPr>
        </p:nvSpPr>
        <p:spPr>
          <a:xfrm>
            <a:off x="791766" y="1078707"/>
            <a:ext cx="3037284" cy="31420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>
            <a:spLocks noGrp="1"/>
          </p:cNvSpPr>
          <p:nvPr>
            <p:ph type="pic" idx="2"/>
          </p:nvPr>
        </p:nvSpPr>
        <p:spPr>
          <a:xfrm>
            <a:off x="1133656" y="1571694"/>
            <a:ext cx="3195600" cy="200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>
            <a:spLocks noGrp="1"/>
          </p:cNvSpPr>
          <p:nvPr>
            <p:ph type="pic" idx="2"/>
          </p:nvPr>
        </p:nvSpPr>
        <p:spPr>
          <a:xfrm>
            <a:off x="4572000" y="1032272"/>
            <a:ext cx="4572000" cy="31956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>
            <a:spLocks noGrp="1"/>
          </p:cNvSpPr>
          <p:nvPr>
            <p:ph type="pic" idx="2"/>
          </p:nvPr>
        </p:nvSpPr>
        <p:spPr>
          <a:xfrm>
            <a:off x="-1" y="0"/>
            <a:ext cx="9142324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>
            <a:spLocks noGrp="1"/>
          </p:cNvSpPr>
          <p:nvPr>
            <p:ph type="pic" idx="2"/>
          </p:nvPr>
        </p:nvSpPr>
        <p:spPr>
          <a:xfrm>
            <a:off x="1" y="922735"/>
            <a:ext cx="1771650" cy="34051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8" name="Google Shape;248;p45"/>
          <p:cNvSpPr>
            <a:spLocks noGrp="1"/>
          </p:cNvSpPr>
          <p:nvPr>
            <p:ph type="pic" idx="3"/>
          </p:nvPr>
        </p:nvSpPr>
        <p:spPr>
          <a:xfrm>
            <a:off x="2016918" y="922735"/>
            <a:ext cx="2555081" cy="34051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52" name="Google Shape;252;p47"/>
          <p:cNvSpPr txBox="1">
            <a:spLocks noGrp="1"/>
          </p:cNvSpPr>
          <p:nvPr>
            <p:ph type="title"/>
          </p:nvPr>
        </p:nvSpPr>
        <p:spPr>
          <a:xfrm>
            <a:off x="1400175" y="1963643"/>
            <a:ext cx="3171825" cy="121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title"/>
          </p:nvPr>
        </p:nvSpPr>
        <p:spPr>
          <a:xfrm>
            <a:off x="1400175" y="747093"/>
            <a:ext cx="3171825" cy="121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58" name="Google Shape;258;p49"/>
          <p:cNvSpPr txBox="1">
            <a:spLocks noGrp="1"/>
          </p:cNvSpPr>
          <p:nvPr>
            <p:ph type="title"/>
          </p:nvPr>
        </p:nvSpPr>
        <p:spPr>
          <a:xfrm>
            <a:off x="1400175" y="1963643"/>
            <a:ext cx="3171825" cy="121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61" name="Google Shape;261;p50"/>
          <p:cNvSpPr txBox="1">
            <a:spLocks noGrp="1"/>
          </p:cNvSpPr>
          <p:nvPr>
            <p:ph type="title"/>
          </p:nvPr>
        </p:nvSpPr>
        <p:spPr>
          <a:xfrm>
            <a:off x="1400175" y="1963643"/>
            <a:ext cx="3171825" cy="121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36576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1"/>
          </p:nvPr>
        </p:nvSpPr>
        <p:spPr>
          <a:xfrm>
            <a:off x="914400" y="2571750"/>
            <a:ext cx="3657600" cy="16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/>
          <p:nvPr/>
        </p:nvSpPr>
        <p:spPr>
          <a:xfrm>
            <a:off x="7237520" y="0"/>
            <a:ext cx="1906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26"/>
          <p:cNvGrpSpPr/>
          <p:nvPr/>
        </p:nvGrpSpPr>
        <p:grpSpPr>
          <a:xfrm>
            <a:off x="4571994" y="953853"/>
            <a:ext cx="5838529" cy="3370221"/>
            <a:chOff x="2738438" y="30163"/>
            <a:chExt cx="11828463" cy="6827838"/>
          </a:xfrm>
        </p:grpSpPr>
        <p:sp>
          <p:nvSpPr>
            <p:cNvPr id="70" name="Google Shape;70;p26"/>
            <p:cNvSpPr/>
            <p:nvPr/>
          </p:nvSpPr>
          <p:spPr>
            <a:xfrm>
              <a:off x="3821113" y="30163"/>
              <a:ext cx="9663113" cy="6823075"/>
            </a:xfrm>
            <a:custGeom>
              <a:avLst/>
              <a:gdLst/>
              <a:ahLst/>
              <a:cxnLst/>
              <a:rect l="l" t="t" r="r" b="b"/>
              <a:pathLst>
                <a:path w="6087" h="4298" extrusionOk="0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6"/>
            <p:cNvSpPr/>
            <p:nvPr/>
          </p:nvSpPr>
          <p:spPr>
            <a:xfrm>
              <a:off x="3865563" y="74613"/>
              <a:ext cx="9574213" cy="6735763"/>
            </a:xfrm>
            <a:custGeom>
              <a:avLst/>
              <a:gdLst/>
              <a:ahLst/>
              <a:cxnLst/>
              <a:rect l="l" t="t" r="r" b="b"/>
              <a:pathLst>
                <a:path w="6031" h="4243" extrusionOk="0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6"/>
            <p:cNvSpPr/>
            <p:nvPr/>
          </p:nvSpPr>
          <p:spPr>
            <a:xfrm>
              <a:off x="3892550" y="6342063"/>
              <a:ext cx="9520238" cy="441325"/>
            </a:xfrm>
            <a:custGeom>
              <a:avLst/>
              <a:gdLst/>
              <a:ahLst/>
              <a:cxnLst/>
              <a:rect l="l" t="t" r="r" b="b"/>
              <a:pathLst>
                <a:path w="5997" h="278" extrusionOk="0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6"/>
            <p:cNvSpPr/>
            <p:nvPr/>
          </p:nvSpPr>
          <p:spPr>
            <a:xfrm>
              <a:off x="4205288" y="533400"/>
              <a:ext cx="8898000" cy="55659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6"/>
            <p:cNvSpPr/>
            <p:nvPr/>
          </p:nvSpPr>
          <p:spPr>
            <a:xfrm>
              <a:off x="2738438" y="6618288"/>
              <a:ext cx="11828463" cy="239713"/>
            </a:xfrm>
            <a:custGeom>
              <a:avLst/>
              <a:gdLst/>
              <a:ahLst/>
              <a:cxnLst/>
              <a:rect l="l" t="t" r="r" b="b"/>
              <a:pathLst>
                <a:path w="7451" h="151" extrusionOk="0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6"/>
            <p:cNvSpPr/>
            <p:nvPr/>
          </p:nvSpPr>
          <p:spPr>
            <a:xfrm>
              <a:off x="2738438" y="6618288"/>
              <a:ext cx="11828463" cy="55563"/>
            </a:xfrm>
            <a:custGeom>
              <a:avLst/>
              <a:gdLst/>
              <a:ahLst/>
              <a:cxnLst/>
              <a:rect l="l" t="t" r="r" b="b"/>
              <a:pathLst>
                <a:path w="7451" h="35" extrusionOk="0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FE0E1"/>
                </a:gs>
                <a:gs pos="91000">
                  <a:srgbClr val="DFE0E1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6"/>
            <p:cNvSpPr/>
            <p:nvPr/>
          </p:nvSpPr>
          <p:spPr>
            <a:xfrm>
              <a:off x="7524750" y="6619875"/>
              <a:ext cx="2255838" cy="90488"/>
            </a:xfrm>
            <a:custGeom>
              <a:avLst/>
              <a:gdLst/>
              <a:ahLst/>
              <a:cxnLst/>
              <a:rect l="l" t="t" r="r" b="b"/>
              <a:pathLst>
                <a:path w="1421" h="57" extrusionOk="0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686B6C"/>
                </a:gs>
                <a:gs pos="3000">
                  <a:srgbClr val="96999A"/>
                </a:gs>
                <a:gs pos="9000">
                  <a:srgbClr val="D3D4D6"/>
                </a:gs>
                <a:gs pos="91000">
                  <a:srgbClr val="D3D4D6"/>
                </a:gs>
                <a:gs pos="97000">
                  <a:srgbClr val="96999A"/>
                </a:gs>
                <a:gs pos="100000">
                  <a:srgbClr val="686B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" name="Google Shape;77;p26"/>
          <p:cNvPicPr preferRelativeResize="0"/>
          <p:nvPr/>
        </p:nvPicPr>
        <p:blipFill rotWithShape="1">
          <a:blip r:embed="rId2">
            <a:alphaModFix/>
          </a:blip>
          <a:srcRect t="3173" b="3174"/>
          <a:stretch/>
        </p:blipFill>
        <p:spPr>
          <a:xfrm>
            <a:off x="5296394" y="1208640"/>
            <a:ext cx="4391025" cy="27408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>
            <a:spLocks noGrp="1"/>
          </p:cNvSpPr>
          <p:nvPr>
            <p:ph type="pic" idx="2"/>
          </p:nvPr>
        </p:nvSpPr>
        <p:spPr>
          <a:xfrm>
            <a:off x="0" y="0"/>
            <a:ext cx="4327800" cy="5143500"/>
          </a:xfrm>
          <a:prstGeom prst="flowChartDelay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28"/>
          <p:cNvSpPr txBox="1">
            <a:spLocks noGrp="1"/>
          </p:cNvSpPr>
          <p:nvPr>
            <p:ph type="title"/>
          </p:nvPr>
        </p:nvSpPr>
        <p:spPr>
          <a:xfrm>
            <a:off x="4651025" y="1142375"/>
            <a:ext cx="42795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body" idx="1"/>
          </p:nvPr>
        </p:nvSpPr>
        <p:spPr>
          <a:xfrm>
            <a:off x="4567550" y="2571750"/>
            <a:ext cx="4279500" cy="16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>
                <a:solidFill>
                  <a:srgbClr val="595959"/>
                </a:solidFill>
              </a:defRPr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○"/>
              <a:defRPr>
                <a:solidFill>
                  <a:srgbClr val="595959"/>
                </a:solidFill>
              </a:defRPr>
            </a:lvl2pPr>
            <a:lvl3pPr marL="1371600" lvl="2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■"/>
              <a:defRPr>
                <a:solidFill>
                  <a:srgbClr val="595959"/>
                </a:solidFill>
              </a:defRPr>
            </a:lvl3pPr>
            <a:lvl4pPr marL="1828800" lvl="3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  <a:defRPr>
                <a:solidFill>
                  <a:srgbClr val="595959"/>
                </a:solidFill>
              </a:defRPr>
            </a:lvl4pPr>
            <a:lvl5pPr marL="2286000" lvl="4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○"/>
              <a:defRPr>
                <a:solidFill>
                  <a:srgbClr val="595959"/>
                </a:solidFill>
              </a:defRPr>
            </a:lvl5pPr>
            <a:lvl6pPr marL="2743200" lvl="5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■"/>
              <a:defRPr>
                <a:solidFill>
                  <a:srgbClr val="595959"/>
                </a:solidFill>
              </a:defRPr>
            </a:lvl6pPr>
            <a:lvl7pPr marL="3200400" lvl="6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  <a:defRPr>
                <a:solidFill>
                  <a:srgbClr val="595959"/>
                </a:solidFill>
              </a:defRPr>
            </a:lvl7pPr>
            <a:lvl8pPr marL="3657600" lvl="7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○"/>
              <a:defRPr>
                <a:solidFill>
                  <a:srgbClr val="595959"/>
                </a:solidFill>
              </a:defRPr>
            </a:lvl8pPr>
            <a:lvl9pPr marL="4114800" lvl="8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■"/>
              <a:defRPr>
                <a:solidFill>
                  <a:srgbClr val="59595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 3 2">
  <p:cSld name="4_Custom Layout 3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>
            <a:spLocks noGrp="1"/>
          </p:cNvSpPr>
          <p:nvPr>
            <p:ph type="pic" idx="2"/>
          </p:nvPr>
        </p:nvSpPr>
        <p:spPr>
          <a:xfrm>
            <a:off x="-1982000" y="0"/>
            <a:ext cx="5109600" cy="519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996b94da3_0_123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1a996b94da3_0_12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g1a996b94da3_0_1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1a996b94da3_0_1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a996b94da3_0_1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996b94da3_0_1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1a996b94da3_0_1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1a996b94da3_0_1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1a996b94da3_0_1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a996b94da3_0_1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1a996b94da3_0_1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996b94da3_0_13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a996b94da3_0_1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1" name="Google Shape;111;g1a996b94da3_0_13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1a996b94da3_0_13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3" name="Google Shape;113;g1a996b94da3_0_13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g1a996b94da3_0_1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1a996b94da3_0_1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1a996b94da3_0_1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a996b94da3_0_10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a996b94da3_0_10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g1a996b94da3_0_10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g1a996b94da3_0_10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g1a996b94da3_0_1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750"/>
              <a:buFont typeface="Twentieth Century"/>
              <a:buNone/>
              <a:defRPr sz="3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333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Twentieth Century"/>
              <a:buChar char=" "/>
              <a:defRPr sz="16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Char char="🢝"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🢝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🢝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🢝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🢝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🢝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🢝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Noto Sans Symbols"/>
              <a:buChar char="🢝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ftr" idx="11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155" name="Google Shape;155;p18"/>
          <p:cNvCxnSpPr/>
          <p:nvPr/>
        </p:nvCxnSpPr>
        <p:spPr>
          <a:xfrm rot="10800000">
            <a:off x="571500" y="619743"/>
            <a:ext cx="0" cy="685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a9c321a457_0_1030" descr="Imagem preta e branca de bolha&#10;&#10;Descrição gerada automaticamente com confiança baix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399" y="438850"/>
            <a:ext cx="749136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O “porquê” do aprendizado de máquina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48D464-3CFD-46AF-ABD0-4BB98F22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48" y="2050077"/>
            <a:ext cx="5226341" cy="2644713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FDE08FC-D2F6-4A2F-8D00-5A32A7FACC2D}"/>
              </a:ext>
            </a:extLst>
          </p:cNvPr>
          <p:cNvSpPr/>
          <p:nvPr/>
        </p:nvSpPr>
        <p:spPr>
          <a:xfrm>
            <a:off x="6463716" y="2571750"/>
            <a:ext cx="1879134" cy="1002903"/>
          </a:xfrm>
          <a:prstGeom prst="wedgeRoundRectCallout">
            <a:avLst>
              <a:gd name="adj1" fmla="val -69639"/>
              <a:gd name="adj2" fmla="val 3006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Testar seu programa até que esteja satisfatório os resultados.</a:t>
            </a:r>
          </a:p>
        </p:txBody>
      </p:sp>
      <p:sp>
        <p:nvSpPr>
          <p:cNvPr id="5" name="Google Shape;816;g1aa7edd2052_0_455">
            <a:extLst>
              <a:ext uri="{FF2B5EF4-FFF2-40B4-BE49-F238E27FC236}">
                <a16:creationId xmlns:a16="http://schemas.microsoft.com/office/drawing/2014/main" id="{D245EDF3-FB69-4E11-9C1E-C50585D3E5FE}"/>
              </a:ext>
            </a:extLst>
          </p:cNvPr>
          <p:cNvSpPr txBox="1"/>
          <p:nvPr/>
        </p:nvSpPr>
        <p:spPr>
          <a:xfrm>
            <a:off x="1093956" y="1145825"/>
            <a:ext cx="600312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Bem, vamos entender a motivação 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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Vamos utilizar o filtro de spam como exemplo.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838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aa7edd2052_0_223"/>
          <p:cNvSpPr/>
          <p:nvPr/>
        </p:nvSpPr>
        <p:spPr>
          <a:xfrm>
            <a:off x="0" y="-986"/>
            <a:ext cx="620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1aa7edd2052_0_223"/>
          <p:cNvSpPr txBox="1"/>
          <p:nvPr/>
        </p:nvSpPr>
        <p:spPr>
          <a:xfrm>
            <a:off x="395431" y="150316"/>
            <a:ext cx="4107900" cy="838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</a:rPr>
              <a:t>E quais são os desafios do método tradicional?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616" name="Google Shape;616;g1aa7edd2052_0_223"/>
          <p:cNvSpPr/>
          <p:nvPr/>
        </p:nvSpPr>
        <p:spPr>
          <a:xfrm>
            <a:off x="4731391" y="1037113"/>
            <a:ext cx="3275700" cy="1211700"/>
          </a:xfrm>
          <a:prstGeom prst="rect">
            <a:avLst/>
          </a:prstGeom>
          <a:solidFill>
            <a:srgbClr val="ED116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1aa7edd2052_0_223"/>
          <p:cNvSpPr txBox="1"/>
          <p:nvPr/>
        </p:nvSpPr>
        <p:spPr>
          <a:xfrm>
            <a:off x="4907560" y="1173587"/>
            <a:ext cx="2693469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Longa lista de regras e códigos para identificar o problema.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g1aa7edd2052_0_223"/>
          <p:cNvSpPr txBox="1"/>
          <p:nvPr/>
        </p:nvSpPr>
        <p:spPr>
          <a:xfrm>
            <a:off x="7208629" y="1630904"/>
            <a:ext cx="784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" sz="3000" b="0" i="0" u="none" strike="noStrike" cap="none" dirty="0">
                <a:latin typeface="Roboto Black"/>
                <a:ea typeface="Roboto Black"/>
                <a:cs typeface="Roboto Black"/>
                <a:sym typeface="Roboto Black"/>
              </a:rPr>
              <a:t>01</a:t>
            </a:r>
            <a:endParaRPr sz="3000" b="0" i="0" u="none" strike="noStrike" cap="none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19" name="Google Shape;619;g1aa7edd2052_0_223"/>
          <p:cNvSpPr/>
          <p:nvPr/>
        </p:nvSpPr>
        <p:spPr>
          <a:xfrm>
            <a:off x="3800935" y="2632451"/>
            <a:ext cx="3275700" cy="1211700"/>
          </a:xfrm>
          <a:prstGeom prst="rect">
            <a:avLst/>
          </a:prstGeom>
          <a:solidFill>
            <a:srgbClr val="ED116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1aa7edd2052_0_223"/>
          <p:cNvSpPr txBox="1"/>
          <p:nvPr/>
        </p:nvSpPr>
        <p:spPr>
          <a:xfrm>
            <a:off x="4193773" y="2768925"/>
            <a:ext cx="2476800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Manutenção difícil do código.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g1aa7edd2052_0_223"/>
          <p:cNvSpPr txBox="1"/>
          <p:nvPr/>
        </p:nvSpPr>
        <p:spPr>
          <a:xfrm>
            <a:off x="6356456" y="3273989"/>
            <a:ext cx="784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" sz="3000" b="0" i="0" u="none" strike="noStrike" cap="none" dirty="0"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 sz="3000" b="0" i="0" u="none" strike="noStrike" cap="none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26" name="Picture 2" descr="Vetor grátis homem empregado pânico com desenhos animados laptop. conceito de ícone de tecnologia de pessoas isolado. estilo flat cartoon">
            <a:extLst>
              <a:ext uri="{FF2B5EF4-FFF2-40B4-BE49-F238E27FC236}">
                <a16:creationId xmlns:a16="http://schemas.microsoft.com/office/drawing/2014/main" id="{75817DA9-1D20-4183-AD8C-6D9483A2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1" y="1585963"/>
            <a:ext cx="2789864" cy="2789864"/>
          </a:xfrm>
          <a:prstGeom prst="roundRect">
            <a:avLst>
              <a:gd name="adj" fmla="val 11111"/>
            </a:avLst>
          </a:prstGeom>
          <a:ln w="190500" cap="rnd">
            <a:solidFill>
              <a:srgbClr val="0070C0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aa7edd2052_0_223"/>
          <p:cNvSpPr/>
          <p:nvPr/>
        </p:nvSpPr>
        <p:spPr>
          <a:xfrm>
            <a:off x="0" y="-986"/>
            <a:ext cx="620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1aa7edd2052_0_223"/>
          <p:cNvSpPr txBox="1"/>
          <p:nvPr/>
        </p:nvSpPr>
        <p:spPr>
          <a:xfrm>
            <a:off x="395431" y="150316"/>
            <a:ext cx="3266400" cy="838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</a:rPr>
              <a:t>E com aprendizado de máquina?</a:t>
            </a:r>
            <a:endParaRPr sz="2500" dirty="0">
              <a:solidFill>
                <a:schemeClr val="lt1"/>
              </a:solidFill>
            </a:endParaRPr>
          </a:p>
        </p:txBody>
      </p:sp>
      <p:sp>
        <p:nvSpPr>
          <p:cNvPr id="616" name="Google Shape;616;g1aa7edd2052_0_223"/>
          <p:cNvSpPr/>
          <p:nvPr/>
        </p:nvSpPr>
        <p:spPr>
          <a:xfrm>
            <a:off x="5409118" y="428943"/>
            <a:ext cx="3275700" cy="1211700"/>
          </a:xfrm>
          <a:prstGeom prst="rect">
            <a:avLst/>
          </a:prstGeom>
          <a:solidFill>
            <a:srgbClr val="ED116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1aa7edd2052_0_223"/>
          <p:cNvSpPr txBox="1"/>
          <p:nvPr/>
        </p:nvSpPr>
        <p:spPr>
          <a:xfrm>
            <a:off x="5585287" y="572139"/>
            <a:ext cx="2869638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Aprende automaticamente quais palavras são bons indicadores de spam.</a:t>
            </a: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g1aa7edd2052_0_223"/>
          <p:cNvSpPr txBox="1"/>
          <p:nvPr/>
        </p:nvSpPr>
        <p:spPr>
          <a:xfrm>
            <a:off x="7886356" y="1022734"/>
            <a:ext cx="784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" sz="3000" b="0" i="0" u="none" strike="noStrike" cap="none" dirty="0">
                <a:latin typeface="Roboto Black"/>
                <a:ea typeface="Roboto Black"/>
                <a:cs typeface="Roboto Black"/>
                <a:sym typeface="Roboto Black"/>
              </a:rPr>
              <a:t>01</a:t>
            </a:r>
            <a:endParaRPr sz="3000" b="0" i="0" u="none" strike="noStrike" cap="none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19" name="Google Shape;619;g1aa7edd2052_0_223"/>
          <p:cNvSpPr/>
          <p:nvPr/>
        </p:nvSpPr>
        <p:spPr>
          <a:xfrm>
            <a:off x="4677388" y="1970483"/>
            <a:ext cx="3275700" cy="1211700"/>
          </a:xfrm>
          <a:prstGeom prst="rect">
            <a:avLst/>
          </a:prstGeom>
          <a:solidFill>
            <a:srgbClr val="ED116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1aa7edd2052_0_223"/>
          <p:cNvSpPr txBox="1"/>
          <p:nvPr/>
        </p:nvSpPr>
        <p:spPr>
          <a:xfrm>
            <a:off x="5076838" y="2078961"/>
            <a:ext cx="2476800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programa é muito menor, com fácil manutenção.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g1aa7edd2052_0_223"/>
          <p:cNvSpPr txBox="1"/>
          <p:nvPr/>
        </p:nvSpPr>
        <p:spPr>
          <a:xfrm>
            <a:off x="7102345" y="2651052"/>
            <a:ext cx="784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" sz="3000" b="0" i="0" u="none" strike="noStrike" cap="none" dirty="0"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 sz="3000" b="0" i="0" u="none" strike="noStrike" cap="none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F53365-4D17-4931-8641-85A0F888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15" y="1662094"/>
            <a:ext cx="2855384" cy="2681945"/>
          </a:xfrm>
          <a:prstGeom prst="roundRect">
            <a:avLst>
              <a:gd name="adj" fmla="val 11111"/>
            </a:avLst>
          </a:prstGeom>
          <a:ln w="190500" cap="rnd">
            <a:solidFill>
              <a:srgbClr val="FF0066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3" name="Google Shape;619;g1aa7edd2052_0_223">
            <a:extLst>
              <a:ext uri="{FF2B5EF4-FFF2-40B4-BE49-F238E27FC236}">
                <a16:creationId xmlns:a16="http://schemas.microsoft.com/office/drawing/2014/main" id="{468EFD2B-2A73-4685-BF61-D729F6CF5508}"/>
              </a:ext>
            </a:extLst>
          </p:cNvPr>
          <p:cNvSpPr/>
          <p:nvPr/>
        </p:nvSpPr>
        <p:spPr>
          <a:xfrm>
            <a:off x="3980993" y="3529073"/>
            <a:ext cx="3275700" cy="1211700"/>
          </a:xfrm>
          <a:prstGeom prst="rect">
            <a:avLst/>
          </a:prstGeom>
          <a:solidFill>
            <a:srgbClr val="ED116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21;g1aa7edd2052_0_223">
            <a:extLst>
              <a:ext uri="{FF2B5EF4-FFF2-40B4-BE49-F238E27FC236}">
                <a16:creationId xmlns:a16="http://schemas.microsoft.com/office/drawing/2014/main" id="{A7DA9959-B50F-4354-82EE-97C7E222419F}"/>
              </a:ext>
            </a:extLst>
          </p:cNvPr>
          <p:cNvSpPr txBox="1"/>
          <p:nvPr/>
        </p:nvSpPr>
        <p:spPr>
          <a:xfrm>
            <a:off x="6458231" y="4200052"/>
            <a:ext cx="784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n" sz="3000" b="0" i="0" u="none" strike="noStrike" cap="none" dirty="0">
                <a:latin typeface="Roboto Black"/>
                <a:ea typeface="Roboto Black"/>
                <a:cs typeface="Roboto Black"/>
                <a:sym typeface="Roboto Black"/>
              </a:rPr>
              <a:t>03</a:t>
            </a:r>
            <a:endParaRPr sz="3000" b="0" i="0" u="none" strike="noStrike" cap="none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" name="Google Shape;620;g1aa7edd2052_0_223">
            <a:extLst>
              <a:ext uri="{FF2B5EF4-FFF2-40B4-BE49-F238E27FC236}">
                <a16:creationId xmlns:a16="http://schemas.microsoft.com/office/drawing/2014/main" id="{25BEE2FA-BE57-48A7-8C1D-0C8F46BE7628}"/>
              </a:ext>
            </a:extLst>
          </p:cNvPr>
          <p:cNvSpPr txBox="1"/>
          <p:nvPr/>
        </p:nvSpPr>
        <p:spPr>
          <a:xfrm>
            <a:off x="4373831" y="3644910"/>
            <a:ext cx="2476800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Resultados mais precisos </a:t>
            </a:r>
            <a:r>
              <a:rPr lang="pt-BR" sz="18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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4866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16;g1aa7edd2052_0_455">
            <a:extLst>
              <a:ext uri="{FF2B5EF4-FFF2-40B4-BE49-F238E27FC236}">
                <a16:creationId xmlns:a16="http://schemas.microsoft.com/office/drawing/2014/main" id="{369FBC22-A14D-4BBA-80FF-69443EDDE1EB}"/>
              </a:ext>
            </a:extLst>
          </p:cNvPr>
          <p:cNvSpPr txBox="1"/>
          <p:nvPr/>
        </p:nvSpPr>
        <p:spPr>
          <a:xfrm>
            <a:off x="7159197" y="2248132"/>
            <a:ext cx="148146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Identificação de e-mails spam com aprendizado de máquina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805EEF-B6B5-4D65-8309-421D65C1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471" y="1361069"/>
            <a:ext cx="5372100" cy="3209925"/>
          </a:xfrm>
          <a:prstGeom prst="rect">
            <a:avLst/>
          </a:prstGeom>
        </p:spPr>
      </p:pic>
      <p:sp>
        <p:nvSpPr>
          <p:cNvPr id="9" name="Google Shape;814;g1aa7edd2052_0_455">
            <a:extLst>
              <a:ext uri="{FF2B5EF4-FFF2-40B4-BE49-F238E27FC236}">
                <a16:creationId xmlns:a16="http://schemas.microsoft.com/office/drawing/2014/main" id="{79A7017A-89FC-4F53-B681-10CFA9CCB5BA}"/>
              </a:ext>
            </a:extLst>
          </p:cNvPr>
          <p:cNvSpPr txBox="1"/>
          <p:nvPr/>
        </p:nvSpPr>
        <p:spPr>
          <a:xfrm>
            <a:off x="914399" y="438850"/>
            <a:ext cx="749136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Construindo um aprendizado de máquina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17358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16;g1aa7edd2052_0_455">
            <a:extLst>
              <a:ext uri="{FF2B5EF4-FFF2-40B4-BE49-F238E27FC236}">
                <a16:creationId xmlns:a16="http://schemas.microsoft.com/office/drawing/2014/main" id="{369FBC22-A14D-4BBA-80FF-69443EDDE1EB}"/>
              </a:ext>
            </a:extLst>
          </p:cNvPr>
          <p:cNvSpPr txBox="1"/>
          <p:nvPr/>
        </p:nvSpPr>
        <p:spPr>
          <a:xfrm>
            <a:off x="7016585" y="2282053"/>
            <a:ext cx="183380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aprendizado de máquina analisando novos dados.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FF9B2C-2A72-4F9A-A474-208EED61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42" y="2082654"/>
            <a:ext cx="5314950" cy="2152650"/>
          </a:xfrm>
          <a:prstGeom prst="rect">
            <a:avLst/>
          </a:prstGeom>
        </p:spPr>
      </p:pic>
      <p:sp>
        <p:nvSpPr>
          <p:cNvPr id="8" name="Google Shape;814;g1aa7edd2052_0_455">
            <a:extLst>
              <a:ext uri="{FF2B5EF4-FFF2-40B4-BE49-F238E27FC236}">
                <a16:creationId xmlns:a16="http://schemas.microsoft.com/office/drawing/2014/main" id="{CA9F1021-B308-4F2F-B8FF-A6530C432059}"/>
              </a:ext>
            </a:extLst>
          </p:cNvPr>
          <p:cNvSpPr txBox="1"/>
          <p:nvPr/>
        </p:nvSpPr>
        <p:spPr>
          <a:xfrm>
            <a:off x="914399" y="438850"/>
            <a:ext cx="749136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Aprendendo com novos dados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4166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14;g1aa7edd2052_0_455">
            <a:extLst>
              <a:ext uri="{FF2B5EF4-FFF2-40B4-BE49-F238E27FC236}">
                <a16:creationId xmlns:a16="http://schemas.microsoft.com/office/drawing/2014/main" id="{CA9F1021-B308-4F2F-B8FF-A6530C432059}"/>
              </a:ext>
            </a:extLst>
          </p:cNvPr>
          <p:cNvSpPr txBox="1"/>
          <p:nvPr/>
        </p:nvSpPr>
        <p:spPr>
          <a:xfrm>
            <a:off x="914399" y="438850"/>
            <a:ext cx="749136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Pipeline de um modelo de aprendizado de máquina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B2A44E-1BD0-4152-BB35-25C9E582A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1562449"/>
            <a:ext cx="58197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4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5619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Resumindo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093957" y="1145825"/>
            <a:ext cx="4065272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aprendizado de máquina é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ótimo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para os quais soluções existentes exigem muita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configuração manual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longas de regras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complexos para os quais não existem uma boa solução quando utilizamos uma abordagem tradicional.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modelo de aprendizado de máquina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pode se adaptar a novos dados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Compreensão de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complexos e com muito volume de dados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Smart Thinking Meme GIF - Smart Thinking Meme - Discover &amp; Share GIFs">
            <a:extLst>
              <a:ext uri="{FF2B5EF4-FFF2-40B4-BE49-F238E27FC236}">
                <a16:creationId xmlns:a16="http://schemas.microsoft.com/office/drawing/2014/main" id="{7DE6C996-C49E-4ABF-B4CA-DD2270FC12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420" y="1770076"/>
            <a:ext cx="3439467" cy="19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052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a996b94da3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a996b94da3_0_180"/>
          <p:cNvSpPr txBox="1"/>
          <p:nvPr/>
        </p:nvSpPr>
        <p:spPr>
          <a:xfrm>
            <a:off x="921052" y="2657475"/>
            <a:ext cx="24177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ED1165"/>
                </a:solidFill>
              </a:rPr>
              <a:t>Vamos conhecer agora os</a:t>
            </a:r>
            <a:r>
              <a:rPr lang="en" sz="1400" b="0" i="0" u="none" strike="noStrike" cap="none" dirty="0">
                <a:solidFill>
                  <a:srgbClr val="ED116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ED11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a996b94da3_0_180"/>
          <p:cNvSpPr txBox="1"/>
          <p:nvPr/>
        </p:nvSpPr>
        <p:spPr>
          <a:xfrm>
            <a:off x="914401" y="2971938"/>
            <a:ext cx="5225141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</a:rPr>
              <a:t>Tipos de aprendizado de máquina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21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Tipos de aprendizado de máquina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302603" y="2712983"/>
            <a:ext cx="371250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Cada tipo de aprendizagem possuí uma particularidade específica e dependendo do problema de negócio, podem ser utilizados em conjunto.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Vamos conhecer mais de perto?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homem trabalhando na ilustração do laptop. trabalhar em casa personagem de  desenho animado 5211424 Vetor no Vecteezy">
            <a:extLst>
              <a:ext uri="{FF2B5EF4-FFF2-40B4-BE49-F238E27FC236}">
                <a16:creationId xmlns:a16="http://schemas.microsoft.com/office/drawing/2014/main" id="{676B356B-D472-4F41-AB8B-7E786E196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45" y="2348916"/>
            <a:ext cx="2710693" cy="27106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0066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Google Shape;816;g1aa7edd2052_0_455">
            <a:extLst>
              <a:ext uri="{FF2B5EF4-FFF2-40B4-BE49-F238E27FC236}">
                <a16:creationId xmlns:a16="http://schemas.microsoft.com/office/drawing/2014/main" id="{32C04221-20E9-444B-8353-CE2303EFD69D}"/>
              </a:ext>
            </a:extLst>
          </p:cNvPr>
          <p:cNvSpPr txBox="1"/>
          <p:nvPr/>
        </p:nvSpPr>
        <p:spPr>
          <a:xfrm>
            <a:off x="1246357" y="1430866"/>
            <a:ext cx="3825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Supervisionado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Supervisionado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Aprendizado por reforço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4090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a996b94da3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a996b94da3_0_180"/>
          <p:cNvSpPr txBox="1"/>
          <p:nvPr/>
        </p:nvSpPr>
        <p:spPr>
          <a:xfrm>
            <a:off x="921052" y="2657475"/>
            <a:ext cx="24177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ED1165"/>
                </a:solidFill>
              </a:rPr>
              <a:t>Vamos conhecer agora a</a:t>
            </a:r>
            <a:r>
              <a:rPr lang="en" sz="1400" b="0" i="0" u="none" strike="noStrike" cap="none" dirty="0">
                <a:solidFill>
                  <a:srgbClr val="ED116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ED11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a996b94da3_0_180"/>
          <p:cNvSpPr txBox="1"/>
          <p:nvPr/>
        </p:nvSpPr>
        <p:spPr>
          <a:xfrm>
            <a:off x="914401" y="2971938"/>
            <a:ext cx="5225141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</a:rPr>
              <a:t>Aprendizagem supervisionada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634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a996b94da3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a996b94da3_0_180"/>
          <p:cNvSpPr txBox="1"/>
          <p:nvPr/>
        </p:nvSpPr>
        <p:spPr>
          <a:xfrm>
            <a:off x="308009" y="247989"/>
            <a:ext cx="522514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</a:rPr>
              <a:t>Professora </a:t>
            </a:r>
            <a:r>
              <a:rPr lang="en" sz="3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Ana Raquel</a:t>
            </a:r>
            <a:endParaRPr sz="3000" b="1" i="0" u="none" strike="noStrike" cap="none" dirty="0">
              <a:solidFill>
                <a:schemeClr val="accent3">
                  <a:lumMod val="40000"/>
                  <a:lumOff val="6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561E36-1153-4EDA-A54B-466B3C83C619}"/>
              </a:ext>
            </a:extLst>
          </p:cNvPr>
          <p:cNvSpPr txBox="1"/>
          <p:nvPr/>
        </p:nvSpPr>
        <p:spPr>
          <a:xfrm>
            <a:off x="308009" y="1563421"/>
            <a:ext cx="484150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66"/>
              </a:buClr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  <a:latin typeface="Roboto"/>
                <a:ea typeface="Roboto"/>
              </a:rPr>
              <a:t>Tecnólogo em banco de dados pela faculdade FIAP.</a:t>
            </a:r>
          </a:p>
          <a:p>
            <a:pPr marL="285750" indent="-285750">
              <a:buClr>
                <a:srgbClr val="FF0066"/>
              </a:buClr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  <a:latin typeface="Roboto"/>
                <a:ea typeface="Roboto"/>
              </a:rPr>
              <a:t> MBA em inteligência artificial pela FIAP.</a:t>
            </a:r>
          </a:p>
          <a:p>
            <a:pPr marL="285750" indent="-285750">
              <a:buClr>
                <a:srgbClr val="FF0066"/>
              </a:buClr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  <a:latin typeface="Roboto"/>
                <a:ea typeface="Roboto"/>
              </a:rPr>
              <a:t> Mais de 8 anos de experiência como profissional na área de dados tendo atuado em diversos projetos de Banco de Dados, BI, </a:t>
            </a:r>
            <a:r>
              <a:rPr lang="pt-BR" sz="1500" dirty="0" err="1">
                <a:solidFill>
                  <a:schemeClr val="bg1"/>
                </a:solidFill>
                <a:latin typeface="Roboto"/>
                <a:ea typeface="Roboto"/>
              </a:rPr>
              <a:t>Analytics</a:t>
            </a:r>
            <a:r>
              <a:rPr lang="pt-BR" sz="1500" dirty="0">
                <a:solidFill>
                  <a:schemeClr val="bg1"/>
                </a:solidFill>
                <a:latin typeface="Roboto"/>
                <a:ea typeface="Roboto"/>
              </a:rPr>
              <a:t> e Data Science.</a:t>
            </a:r>
          </a:p>
          <a:p>
            <a:pPr marL="285750" indent="-285750">
              <a:buClr>
                <a:srgbClr val="FF0066"/>
              </a:buClr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bg1"/>
                </a:solidFill>
                <a:latin typeface="Roboto"/>
                <a:ea typeface="Roboto"/>
              </a:rPr>
              <a:t> Cientista de dados na FIAP e professora de </a:t>
            </a:r>
            <a:r>
              <a:rPr lang="pt-BR" sz="1500" dirty="0" err="1">
                <a:solidFill>
                  <a:schemeClr val="bg1"/>
                </a:solidFill>
                <a:latin typeface="Roboto"/>
                <a:ea typeface="Roboto"/>
              </a:rPr>
              <a:t>Machine</a:t>
            </a:r>
            <a:r>
              <a:rPr lang="pt-BR" sz="1500" dirty="0">
                <a:solidFill>
                  <a:schemeClr val="bg1"/>
                </a:solidFill>
                <a:latin typeface="Roboto"/>
                <a:ea typeface="Roboto"/>
              </a:rPr>
              <a:t> Learning , </a:t>
            </a:r>
            <a:r>
              <a:rPr lang="pt-BR" sz="1500" dirty="0" err="1">
                <a:solidFill>
                  <a:schemeClr val="bg1"/>
                </a:solidFill>
                <a:latin typeface="Roboto"/>
                <a:ea typeface="Roboto"/>
              </a:rPr>
              <a:t>Deep</a:t>
            </a:r>
            <a:r>
              <a:rPr lang="pt-BR" sz="1500" dirty="0">
                <a:solidFill>
                  <a:schemeClr val="bg1"/>
                </a:solidFill>
                <a:latin typeface="Roboto"/>
                <a:ea typeface="Roboto"/>
              </a:rPr>
              <a:t> Learning, Processamento de Linguagem Natural e Data </a:t>
            </a:r>
            <a:r>
              <a:rPr lang="pt-BR" sz="1500" dirty="0" err="1">
                <a:solidFill>
                  <a:schemeClr val="bg1"/>
                </a:solidFill>
                <a:latin typeface="Roboto"/>
                <a:ea typeface="Roboto"/>
              </a:rPr>
              <a:t>Viz</a:t>
            </a:r>
            <a:r>
              <a:rPr lang="pt-BR" sz="1500" dirty="0">
                <a:solidFill>
                  <a:schemeClr val="bg1"/>
                </a:solidFill>
                <a:latin typeface="Roboto"/>
                <a:ea typeface="Roboto"/>
              </a:rPr>
              <a:t> na FIAP.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27E071-1F32-4DA5-9741-64DBCB876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013" y="1248441"/>
            <a:ext cx="2819750" cy="2819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8607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supervisionada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059322" y="1177798"/>
            <a:ext cx="711994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aprendizado supervisionado, os dados de treinamento que você fornece ao algoritmo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incluem as soluções desejadas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chamadas de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rótulos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1E52B6-5858-4D7E-A0ED-A3D7115A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1916746"/>
            <a:ext cx="7818539" cy="25531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8269540-9D47-4877-AB20-DA6AA68F06AE}"/>
              </a:ext>
            </a:extLst>
          </p:cNvPr>
          <p:cNvSpPr txBox="1"/>
          <p:nvPr/>
        </p:nvSpPr>
        <p:spPr>
          <a:xfrm>
            <a:off x="6212048" y="2155971"/>
            <a:ext cx="2541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Classe</a:t>
            </a:r>
            <a:r>
              <a:rPr lang="pt-BR" dirty="0"/>
              <a:t>: Spam ou Não Spam</a:t>
            </a:r>
          </a:p>
        </p:txBody>
      </p:sp>
    </p:spTree>
    <p:extLst>
      <p:ext uri="{BB962C8B-B14F-4D97-AF65-F5344CB8AC3E}">
        <p14:creationId xmlns:p14="http://schemas.microsoft.com/office/powerpoint/2010/main" val="1889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supervisionada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059322" y="1177798"/>
            <a:ext cx="7119943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Exemplo de amostra de dados para modelo supervisionado: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50F424-FBE5-4636-84A8-EF69DA98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7" y="2041909"/>
            <a:ext cx="8276893" cy="1236058"/>
          </a:xfrm>
          <a:prstGeom prst="rect">
            <a:avLst/>
          </a:prstGeom>
        </p:spPr>
      </p:pic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E0E0E60F-E45B-4B5E-9702-0FADB31161D2}"/>
              </a:ext>
            </a:extLst>
          </p:cNvPr>
          <p:cNvSpPr/>
          <p:nvPr/>
        </p:nvSpPr>
        <p:spPr>
          <a:xfrm>
            <a:off x="6342077" y="1601439"/>
            <a:ext cx="2004969" cy="1577989"/>
          </a:xfrm>
          <a:custGeom>
            <a:avLst/>
            <a:gdLst>
              <a:gd name="connsiteX0" fmla="*/ 453006 w 2004969"/>
              <a:gd name="connsiteY0" fmla="*/ 697144 h 1577989"/>
              <a:gd name="connsiteX1" fmla="*/ 536895 w 2004969"/>
              <a:gd name="connsiteY1" fmla="*/ 1166928 h 1577989"/>
              <a:gd name="connsiteX2" fmla="*/ 906011 w 2004969"/>
              <a:gd name="connsiteY2" fmla="*/ 1527655 h 1577989"/>
              <a:gd name="connsiteX3" fmla="*/ 1275127 w 2004969"/>
              <a:gd name="connsiteY3" fmla="*/ 1577989 h 1577989"/>
              <a:gd name="connsiteX4" fmla="*/ 1971413 w 2004969"/>
              <a:gd name="connsiteY4" fmla="*/ 1301152 h 1577989"/>
              <a:gd name="connsiteX5" fmla="*/ 2004969 w 2004969"/>
              <a:gd name="connsiteY5" fmla="*/ 1099816 h 1577989"/>
              <a:gd name="connsiteX6" fmla="*/ 1971413 w 2004969"/>
              <a:gd name="connsiteY6" fmla="*/ 713922 h 1577989"/>
              <a:gd name="connsiteX7" fmla="*/ 1711354 w 2004969"/>
              <a:gd name="connsiteY7" fmla="*/ 252528 h 1577989"/>
              <a:gd name="connsiteX8" fmla="*/ 1518407 w 2004969"/>
              <a:gd name="connsiteY8" fmla="*/ 109915 h 1577989"/>
              <a:gd name="connsiteX9" fmla="*/ 1182848 w 2004969"/>
              <a:gd name="connsiteY9" fmla="*/ 9247 h 1577989"/>
              <a:gd name="connsiteX10" fmla="*/ 906011 w 2004969"/>
              <a:gd name="connsiteY10" fmla="*/ 858 h 1577989"/>
              <a:gd name="connsiteX11" fmla="*/ 385894 w 2004969"/>
              <a:gd name="connsiteY11" fmla="*/ 269306 h 1577989"/>
              <a:gd name="connsiteX12" fmla="*/ 176169 w 2004969"/>
              <a:gd name="connsiteY12" fmla="*/ 520976 h 1577989"/>
              <a:gd name="connsiteX13" fmla="*/ 67112 w 2004969"/>
              <a:gd name="connsiteY13" fmla="*/ 705533 h 1577989"/>
              <a:gd name="connsiteX14" fmla="*/ 16778 w 2004969"/>
              <a:gd name="connsiteY14" fmla="*/ 806201 h 1577989"/>
              <a:gd name="connsiteX15" fmla="*/ 0 w 2004969"/>
              <a:gd name="connsiteY15" fmla="*/ 856535 h 157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04969" h="1577989">
                <a:moveTo>
                  <a:pt x="453006" y="697144"/>
                </a:moveTo>
                <a:cubicBezTo>
                  <a:pt x="480969" y="853739"/>
                  <a:pt x="488902" y="1015269"/>
                  <a:pt x="536895" y="1166928"/>
                </a:cubicBezTo>
                <a:cubicBezTo>
                  <a:pt x="583903" y="1315474"/>
                  <a:pt x="769685" y="1479101"/>
                  <a:pt x="906011" y="1527655"/>
                </a:cubicBezTo>
                <a:cubicBezTo>
                  <a:pt x="1022990" y="1569319"/>
                  <a:pt x="1152088" y="1561211"/>
                  <a:pt x="1275127" y="1577989"/>
                </a:cubicBezTo>
                <a:cubicBezTo>
                  <a:pt x="1569961" y="1517288"/>
                  <a:pt x="1844501" y="1588374"/>
                  <a:pt x="1971413" y="1301152"/>
                </a:cubicBezTo>
                <a:cubicBezTo>
                  <a:pt x="1998911" y="1238919"/>
                  <a:pt x="1993784" y="1166928"/>
                  <a:pt x="2004969" y="1099816"/>
                </a:cubicBezTo>
                <a:cubicBezTo>
                  <a:pt x="1993784" y="971185"/>
                  <a:pt x="1993229" y="841182"/>
                  <a:pt x="1971413" y="713922"/>
                </a:cubicBezTo>
                <a:cubicBezTo>
                  <a:pt x="1939847" y="529790"/>
                  <a:pt x="1840133" y="386906"/>
                  <a:pt x="1711354" y="252528"/>
                </a:cubicBezTo>
                <a:cubicBezTo>
                  <a:pt x="1656017" y="194785"/>
                  <a:pt x="1591057" y="143357"/>
                  <a:pt x="1518407" y="109915"/>
                </a:cubicBezTo>
                <a:cubicBezTo>
                  <a:pt x="1412328" y="61085"/>
                  <a:pt x="1297817" y="29721"/>
                  <a:pt x="1182848" y="9247"/>
                </a:cubicBezTo>
                <a:cubicBezTo>
                  <a:pt x="1091957" y="-6939"/>
                  <a:pt x="998290" y="3654"/>
                  <a:pt x="906011" y="858"/>
                </a:cubicBezTo>
                <a:cubicBezTo>
                  <a:pt x="660971" y="105875"/>
                  <a:pt x="626401" y="108968"/>
                  <a:pt x="385894" y="269306"/>
                </a:cubicBezTo>
                <a:cubicBezTo>
                  <a:pt x="328891" y="307308"/>
                  <a:pt x="178185" y="518019"/>
                  <a:pt x="176169" y="520976"/>
                </a:cubicBezTo>
                <a:cubicBezTo>
                  <a:pt x="135915" y="580016"/>
                  <a:pt x="101970" y="643155"/>
                  <a:pt x="67112" y="705533"/>
                </a:cubicBezTo>
                <a:cubicBezTo>
                  <a:pt x="48810" y="738283"/>
                  <a:pt x="32015" y="771918"/>
                  <a:pt x="16778" y="806201"/>
                </a:cubicBezTo>
                <a:cubicBezTo>
                  <a:pt x="9595" y="822362"/>
                  <a:pt x="0" y="856535"/>
                  <a:pt x="0" y="85653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310346F-93B2-48D2-B6BC-561287AC4338}"/>
              </a:ext>
            </a:extLst>
          </p:cNvPr>
          <p:cNvCxnSpPr/>
          <p:nvPr/>
        </p:nvCxnSpPr>
        <p:spPr>
          <a:xfrm>
            <a:off x="520117" y="3624044"/>
            <a:ext cx="610718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38717C-C19D-4E22-A8B1-18FECDB03037}"/>
              </a:ext>
            </a:extLst>
          </p:cNvPr>
          <p:cNvSpPr txBox="1"/>
          <p:nvPr/>
        </p:nvSpPr>
        <p:spPr>
          <a:xfrm>
            <a:off x="1059322" y="3721094"/>
            <a:ext cx="5389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Características (dados que descrevem nosso rótulo alvo)</a:t>
            </a:r>
            <a:endParaRPr lang="pt-BR" dirty="0">
              <a:solidFill>
                <a:srgbClr val="0070C0"/>
              </a:solidFill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FC5CF05-A62F-4871-AB12-06EACBC7D5C6}"/>
              </a:ext>
            </a:extLst>
          </p:cNvPr>
          <p:cNvCxnSpPr>
            <a:cxnSpLocks/>
          </p:cNvCxnSpPr>
          <p:nvPr/>
        </p:nvCxnSpPr>
        <p:spPr>
          <a:xfrm flipV="1">
            <a:off x="520117" y="3325536"/>
            <a:ext cx="0" cy="5970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2F2A3FB-ABF8-489A-9AE5-2973D6ED5BF3}"/>
              </a:ext>
            </a:extLst>
          </p:cNvPr>
          <p:cNvCxnSpPr>
            <a:cxnSpLocks/>
          </p:cNvCxnSpPr>
          <p:nvPr/>
        </p:nvCxnSpPr>
        <p:spPr>
          <a:xfrm flipV="1">
            <a:off x="6627303" y="3277967"/>
            <a:ext cx="0" cy="5970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2098F5-25BB-46CA-83F3-78F4D7595C81}"/>
              </a:ext>
            </a:extLst>
          </p:cNvPr>
          <p:cNvSpPr txBox="1"/>
          <p:nvPr/>
        </p:nvSpPr>
        <p:spPr>
          <a:xfrm>
            <a:off x="6743700" y="1840451"/>
            <a:ext cx="147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B0F0"/>
                </a:solidFill>
              </a:rPr>
              <a:t>Variável target</a:t>
            </a:r>
            <a:endParaRPr lang="pt-B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17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829671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supervisionada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059322" y="1177798"/>
            <a:ext cx="711994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o rótulo dos dados é um valor numérico e a base de dados possui um conjunto de características que descrevem esse valor, chamamos essa técnica de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regressão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196EF7-79F9-464B-B31B-A7BC2C3D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55" y="1937455"/>
            <a:ext cx="7928689" cy="1268590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A2A7091F-FAB6-4DAF-83C6-7D6CB2397E34}"/>
              </a:ext>
            </a:extLst>
          </p:cNvPr>
          <p:cNvSpPr/>
          <p:nvPr/>
        </p:nvSpPr>
        <p:spPr>
          <a:xfrm>
            <a:off x="6079709" y="1782755"/>
            <a:ext cx="2004969" cy="1577989"/>
          </a:xfrm>
          <a:custGeom>
            <a:avLst/>
            <a:gdLst>
              <a:gd name="connsiteX0" fmla="*/ 453006 w 2004969"/>
              <a:gd name="connsiteY0" fmla="*/ 697144 h 1577989"/>
              <a:gd name="connsiteX1" fmla="*/ 536895 w 2004969"/>
              <a:gd name="connsiteY1" fmla="*/ 1166928 h 1577989"/>
              <a:gd name="connsiteX2" fmla="*/ 906011 w 2004969"/>
              <a:gd name="connsiteY2" fmla="*/ 1527655 h 1577989"/>
              <a:gd name="connsiteX3" fmla="*/ 1275127 w 2004969"/>
              <a:gd name="connsiteY3" fmla="*/ 1577989 h 1577989"/>
              <a:gd name="connsiteX4" fmla="*/ 1971413 w 2004969"/>
              <a:gd name="connsiteY4" fmla="*/ 1301152 h 1577989"/>
              <a:gd name="connsiteX5" fmla="*/ 2004969 w 2004969"/>
              <a:gd name="connsiteY5" fmla="*/ 1099816 h 1577989"/>
              <a:gd name="connsiteX6" fmla="*/ 1971413 w 2004969"/>
              <a:gd name="connsiteY6" fmla="*/ 713922 h 1577989"/>
              <a:gd name="connsiteX7" fmla="*/ 1711354 w 2004969"/>
              <a:gd name="connsiteY7" fmla="*/ 252528 h 1577989"/>
              <a:gd name="connsiteX8" fmla="*/ 1518407 w 2004969"/>
              <a:gd name="connsiteY8" fmla="*/ 109915 h 1577989"/>
              <a:gd name="connsiteX9" fmla="*/ 1182848 w 2004969"/>
              <a:gd name="connsiteY9" fmla="*/ 9247 h 1577989"/>
              <a:gd name="connsiteX10" fmla="*/ 906011 w 2004969"/>
              <a:gd name="connsiteY10" fmla="*/ 858 h 1577989"/>
              <a:gd name="connsiteX11" fmla="*/ 385894 w 2004969"/>
              <a:gd name="connsiteY11" fmla="*/ 269306 h 1577989"/>
              <a:gd name="connsiteX12" fmla="*/ 176169 w 2004969"/>
              <a:gd name="connsiteY12" fmla="*/ 520976 h 1577989"/>
              <a:gd name="connsiteX13" fmla="*/ 67112 w 2004969"/>
              <a:gd name="connsiteY13" fmla="*/ 705533 h 1577989"/>
              <a:gd name="connsiteX14" fmla="*/ 16778 w 2004969"/>
              <a:gd name="connsiteY14" fmla="*/ 806201 h 1577989"/>
              <a:gd name="connsiteX15" fmla="*/ 0 w 2004969"/>
              <a:gd name="connsiteY15" fmla="*/ 856535 h 157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04969" h="1577989">
                <a:moveTo>
                  <a:pt x="453006" y="697144"/>
                </a:moveTo>
                <a:cubicBezTo>
                  <a:pt x="480969" y="853739"/>
                  <a:pt x="488902" y="1015269"/>
                  <a:pt x="536895" y="1166928"/>
                </a:cubicBezTo>
                <a:cubicBezTo>
                  <a:pt x="583903" y="1315474"/>
                  <a:pt x="769685" y="1479101"/>
                  <a:pt x="906011" y="1527655"/>
                </a:cubicBezTo>
                <a:cubicBezTo>
                  <a:pt x="1022990" y="1569319"/>
                  <a:pt x="1152088" y="1561211"/>
                  <a:pt x="1275127" y="1577989"/>
                </a:cubicBezTo>
                <a:cubicBezTo>
                  <a:pt x="1569961" y="1517288"/>
                  <a:pt x="1844501" y="1588374"/>
                  <a:pt x="1971413" y="1301152"/>
                </a:cubicBezTo>
                <a:cubicBezTo>
                  <a:pt x="1998911" y="1238919"/>
                  <a:pt x="1993784" y="1166928"/>
                  <a:pt x="2004969" y="1099816"/>
                </a:cubicBezTo>
                <a:cubicBezTo>
                  <a:pt x="1993784" y="971185"/>
                  <a:pt x="1993229" y="841182"/>
                  <a:pt x="1971413" y="713922"/>
                </a:cubicBezTo>
                <a:cubicBezTo>
                  <a:pt x="1939847" y="529790"/>
                  <a:pt x="1840133" y="386906"/>
                  <a:pt x="1711354" y="252528"/>
                </a:cubicBezTo>
                <a:cubicBezTo>
                  <a:pt x="1656017" y="194785"/>
                  <a:pt x="1591057" y="143357"/>
                  <a:pt x="1518407" y="109915"/>
                </a:cubicBezTo>
                <a:cubicBezTo>
                  <a:pt x="1412328" y="61085"/>
                  <a:pt x="1297817" y="29721"/>
                  <a:pt x="1182848" y="9247"/>
                </a:cubicBezTo>
                <a:cubicBezTo>
                  <a:pt x="1091957" y="-6939"/>
                  <a:pt x="998290" y="3654"/>
                  <a:pt x="906011" y="858"/>
                </a:cubicBezTo>
                <a:cubicBezTo>
                  <a:pt x="660971" y="105875"/>
                  <a:pt x="626401" y="108968"/>
                  <a:pt x="385894" y="269306"/>
                </a:cubicBezTo>
                <a:cubicBezTo>
                  <a:pt x="328891" y="307308"/>
                  <a:pt x="178185" y="518019"/>
                  <a:pt x="176169" y="520976"/>
                </a:cubicBezTo>
                <a:cubicBezTo>
                  <a:pt x="135915" y="580016"/>
                  <a:pt x="101970" y="643155"/>
                  <a:pt x="67112" y="705533"/>
                </a:cubicBezTo>
                <a:cubicBezTo>
                  <a:pt x="48810" y="738283"/>
                  <a:pt x="32015" y="771918"/>
                  <a:pt x="16778" y="806201"/>
                </a:cubicBezTo>
                <a:cubicBezTo>
                  <a:pt x="9595" y="822362"/>
                  <a:pt x="0" y="856535"/>
                  <a:pt x="0" y="85653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B7E05B-1980-4953-857E-54F541E87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585" y="3206045"/>
            <a:ext cx="3330429" cy="16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1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99103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Tipos de algoritmos de aprendizado supervisionado</a:t>
            </a:r>
            <a:endParaRPr b="1" dirty="0"/>
          </a:p>
        </p:txBody>
      </p:sp>
      <p:sp>
        <p:nvSpPr>
          <p:cNvPr id="12" name="Google Shape;816;g1aa7edd2052_0_455">
            <a:extLst>
              <a:ext uri="{FF2B5EF4-FFF2-40B4-BE49-F238E27FC236}">
                <a16:creationId xmlns:a16="http://schemas.microsoft.com/office/drawing/2014/main" id="{32C04221-20E9-444B-8353-CE2303EFD69D}"/>
              </a:ext>
            </a:extLst>
          </p:cNvPr>
          <p:cNvSpPr txBox="1"/>
          <p:nvPr/>
        </p:nvSpPr>
        <p:spPr>
          <a:xfrm>
            <a:off x="1246357" y="2000864"/>
            <a:ext cx="382500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K-</a:t>
            </a:r>
            <a:r>
              <a:rPr lang="pt-BR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Nearest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Neighbours</a:t>
            </a: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Regressão Linear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Regressão Logística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Máquinas de Vetores de Suporte (SVM)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Árvores de decisão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Árvores Aleatórias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Redes Neurais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8" name="Picture 4" descr="Vetor grátis garota com fones de ouvido no computador">
            <a:extLst>
              <a:ext uri="{FF2B5EF4-FFF2-40B4-BE49-F238E27FC236}">
                <a16:creationId xmlns:a16="http://schemas.microsoft.com/office/drawing/2014/main" id="{8D337D95-48BE-4FFB-AEC7-2DD2A7E2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949">
            <a:off x="6172405" y="2532166"/>
            <a:ext cx="2638862" cy="26388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00B0F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12301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supervisionada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679508" y="1107546"/>
            <a:ext cx="578840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se minha base de dados não tiver esses “rótulos”? Como eu faço?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Pin em Blog da Iack">
            <a:extLst>
              <a:ext uri="{FF2B5EF4-FFF2-40B4-BE49-F238E27FC236}">
                <a16:creationId xmlns:a16="http://schemas.microsoft.com/office/drawing/2014/main" id="{11D47BCF-7FD0-4B37-AB9D-24C6C51D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47" y="484133"/>
            <a:ext cx="1707527" cy="17075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91845E-0CCE-488D-AA7B-E6E9D7E1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26" y="1620320"/>
            <a:ext cx="6320450" cy="1142680"/>
          </a:xfrm>
          <a:prstGeom prst="rect">
            <a:avLst/>
          </a:prstGeom>
        </p:spPr>
      </p:pic>
      <p:sp>
        <p:nvSpPr>
          <p:cNvPr id="17" name="Google Shape;816;g1aa7edd2052_0_455">
            <a:extLst>
              <a:ext uri="{FF2B5EF4-FFF2-40B4-BE49-F238E27FC236}">
                <a16:creationId xmlns:a16="http://schemas.microsoft.com/office/drawing/2014/main" id="{D057D7B5-783B-4EC9-A2F9-6B098BCFDA04}"/>
              </a:ext>
            </a:extLst>
          </p:cNvPr>
          <p:cNvSpPr txBox="1"/>
          <p:nvPr/>
        </p:nvSpPr>
        <p:spPr>
          <a:xfrm>
            <a:off x="610482" y="2882702"/>
            <a:ext cx="803969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Sempre quando pensamos em modelo supervisionado, pensamos em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rótulos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 falando agora na vida real, será que todas as bases de dados tem os rótulos bonitinho?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 alguns bancos de dados, bases históricas podem ser que temos os dados rotulados, o que pode facilitar muito nosso trabalho de modelagem dos dados, mas pode acontecer de alguns problemas de negócio existirem a necessidade de classificação de dados mas essa informação nem sempre vai estar explicita. </a:t>
            </a:r>
          </a:p>
        </p:txBody>
      </p:sp>
    </p:spTree>
    <p:extLst>
      <p:ext uri="{BB962C8B-B14F-4D97-AF65-F5344CB8AC3E}">
        <p14:creationId xmlns:p14="http://schemas.microsoft.com/office/powerpoint/2010/main" val="451162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supervisionada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679508" y="1107546"/>
            <a:ext cx="578840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pode criar uma estratégia lógica, com base no conhecimento de regra de negócio para criar a sua variável alvo do modelo.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91845E-0CCE-488D-AA7B-E6E9D7E1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76242"/>
            <a:ext cx="6320450" cy="11426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85EFF32-117D-4DA4-877F-723AA427C44D}"/>
              </a:ext>
            </a:extLst>
          </p:cNvPr>
          <p:cNvSpPr txBox="1"/>
          <p:nvPr/>
        </p:nvSpPr>
        <p:spPr>
          <a:xfrm>
            <a:off x="1077985" y="2918922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classificar_mau_pagador</a:t>
            </a:r>
            <a:r>
              <a:rPr lang="pt-BR" dirty="0"/>
              <a:t>(</a:t>
            </a:r>
            <a:r>
              <a:rPr lang="pt-BR" dirty="0" err="1"/>
              <a:t>taxa_desemprego</a:t>
            </a:r>
            <a:r>
              <a:rPr lang="pt-BR" dirty="0"/>
              <a:t>, </a:t>
            </a:r>
            <a:r>
              <a:rPr lang="pt-BR" dirty="0" err="1"/>
              <a:t>dias_inadimplencia</a:t>
            </a:r>
            <a:r>
              <a:rPr lang="pt-BR" dirty="0"/>
              <a:t>):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taxa_desemprego</a:t>
            </a:r>
            <a:r>
              <a:rPr lang="pt-BR" dirty="0"/>
              <a:t> &lt; 50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dias_inadimplencia</a:t>
            </a:r>
            <a:r>
              <a:rPr lang="pt-BR" dirty="0"/>
              <a:t> &gt; 100:</a:t>
            </a:r>
          </a:p>
          <a:p>
            <a:r>
              <a:rPr lang="pt-BR" dirty="0"/>
              <a:t>        </a:t>
            </a:r>
            <a:r>
              <a:rPr lang="pt-BR" dirty="0" err="1"/>
              <a:t>return</a:t>
            </a:r>
            <a:r>
              <a:rPr lang="pt-BR" dirty="0"/>
              <a:t> “Sim"</a:t>
            </a:r>
          </a:p>
          <a:p>
            <a:r>
              <a:rPr lang="pt-BR" dirty="0"/>
              <a:t>    </a:t>
            </a:r>
            <a:r>
              <a:rPr lang="pt-BR" dirty="0" err="1"/>
              <a:t>else</a:t>
            </a:r>
            <a:r>
              <a:rPr lang="pt-BR" dirty="0"/>
              <a:t>:</a:t>
            </a:r>
          </a:p>
          <a:p>
            <a:r>
              <a:rPr lang="pt-BR" dirty="0"/>
              <a:t>        </a:t>
            </a:r>
            <a:r>
              <a:rPr lang="pt-BR" dirty="0" err="1"/>
              <a:t>return</a:t>
            </a:r>
            <a:r>
              <a:rPr lang="pt-BR" dirty="0"/>
              <a:t> “Não"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7412F3-C544-4539-AE9D-E8AF115A6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467" y="2902257"/>
            <a:ext cx="2867025" cy="1600200"/>
          </a:xfrm>
          <a:prstGeom prst="rect">
            <a:avLst/>
          </a:prstGeom>
        </p:spPr>
      </p:pic>
      <p:pic>
        <p:nvPicPr>
          <p:cNvPr id="11" name="Gráfico 10" descr="Seta: curva ligeira com preenchimento sólido">
            <a:extLst>
              <a:ext uri="{FF2B5EF4-FFF2-40B4-BE49-F238E27FC236}">
                <a16:creationId xmlns:a16="http://schemas.microsoft.com/office/drawing/2014/main" id="{50E10D18-0E56-499E-8B0E-A0AA54D61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6312" y="3414844"/>
            <a:ext cx="914400" cy="914400"/>
          </a:xfrm>
          <a:prstGeom prst="rect">
            <a:avLst/>
          </a:prstGeom>
        </p:spPr>
      </p:pic>
      <p:pic>
        <p:nvPicPr>
          <p:cNvPr id="16" name="Gráfico 15" descr="Seta: curva ligeira com preenchimento sólido">
            <a:extLst>
              <a:ext uri="{FF2B5EF4-FFF2-40B4-BE49-F238E27FC236}">
                <a16:creationId xmlns:a16="http://schemas.microsoft.com/office/drawing/2014/main" id="{0EA93BFD-B6A7-40B1-8656-EE0946E17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58689">
            <a:off x="6964066" y="2064933"/>
            <a:ext cx="914400" cy="914400"/>
          </a:xfrm>
          <a:prstGeom prst="rect">
            <a:avLst/>
          </a:prstGeom>
        </p:spPr>
      </p:pic>
      <p:sp>
        <p:nvSpPr>
          <p:cNvPr id="18" name="Google Shape;816;g1aa7edd2052_0_455">
            <a:extLst>
              <a:ext uri="{FF2B5EF4-FFF2-40B4-BE49-F238E27FC236}">
                <a16:creationId xmlns:a16="http://schemas.microsoft.com/office/drawing/2014/main" id="{C9127D3E-BE41-44EB-B8C4-3B4C22B91B57}"/>
              </a:ext>
            </a:extLst>
          </p:cNvPr>
          <p:cNvSpPr txBox="1"/>
          <p:nvPr/>
        </p:nvSpPr>
        <p:spPr>
          <a:xfrm>
            <a:off x="4344492" y="4381446"/>
            <a:ext cx="4572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b="1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Mas pode acontecer situações que você desconhece essa “classificação” sobre os dados, e qual técnica podemos aplicar nesse caso?</a:t>
            </a:r>
            <a:endParaRPr sz="1500" b="1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05786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a996b94da3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a996b94da3_0_180"/>
          <p:cNvSpPr txBox="1"/>
          <p:nvPr/>
        </p:nvSpPr>
        <p:spPr>
          <a:xfrm>
            <a:off x="921052" y="2657475"/>
            <a:ext cx="24177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ED1165"/>
                </a:solidFill>
              </a:rPr>
              <a:t>Vamos conhecer agora a</a:t>
            </a:r>
            <a:r>
              <a:rPr lang="en" sz="1400" b="0" i="0" u="none" strike="noStrike" cap="none" dirty="0">
                <a:solidFill>
                  <a:srgbClr val="ED116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ED11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a996b94da3_0_180"/>
          <p:cNvSpPr txBox="1"/>
          <p:nvPr/>
        </p:nvSpPr>
        <p:spPr>
          <a:xfrm>
            <a:off x="914401" y="2971938"/>
            <a:ext cx="5225141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</a:rPr>
              <a:t>Aprendizagem não supervisionada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5350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não supervisionada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059322" y="1177798"/>
            <a:ext cx="711994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aprendizado </a:t>
            </a:r>
            <a:r>
              <a:rPr lang="pt-BR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supervisionado, os dados de treinamento não são rotulados. O algoritmo aprende padrões sem um “professor”.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57E594-8376-446F-99B4-57867699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2" y="1770030"/>
            <a:ext cx="6845417" cy="312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2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não supervisionada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059322" y="1177798"/>
            <a:ext cx="711994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Podemos dizer que os modelos não supervisionados aprendem a classificar os dados com base em padrões encontrados sobre a amostra de dados.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07348E-4DE4-4178-BD4B-0710B61E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05" y="1731755"/>
            <a:ext cx="6954473" cy="32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14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não supervisionada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059322" y="1177798"/>
            <a:ext cx="711994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Digamos que você tenha muitos dados sobre visitantes do site da sua empresa e você tem a ideia de utilizar um algoritmo de cluster para agrupar os visitantes que possuem comportamento semelhante.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 nenhum momento você vai dizer para o algoritmo quem dos visitantes possuem comportamento semelhante, o algoritmo vai encontrar os padrões de forma automático de acordo com as regras matemáticas por trás da inteligência do algoritmo.</a:t>
            </a:r>
          </a:p>
        </p:txBody>
      </p:sp>
      <p:pic>
        <p:nvPicPr>
          <p:cNvPr id="9218" name="Picture 2" descr="Vetor grátis ilustração com estilo jovem">
            <a:extLst>
              <a:ext uri="{FF2B5EF4-FFF2-40B4-BE49-F238E27FC236}">
                <a16:creationId xmlns:a16="http://schemas.microsoft.com/office/drawing/2014/main" id="{747358AD-7461-4509-9C12-00AF7B0FD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77" y="2918913"/>
            <a:ext cx="2093578" cy="209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61EC48F-8792-452E-B805-C7BDB7FDB947}"/>
              </a:ext>
            </a:extLst>
          </p:cNvPr>
          <p:cNvSpPr/>
          <p:nvPr/>
        </p:nvSpPr>
        <p:spPr>
          <a:xfrm>
            <a:off x="5717096" y="3217851"/>
            <a:ext cx="1879134" cy="1002903"/>
          </a:xfrm>
          <a:prstGeom prst="wedgeRoundRectCallout">
            <a:avLst>
              <a:gd name="adj1" fmla="val -69639"/>
              <a:gd name="adj2" fmla="val 3006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40% dos visitantes tem a faixa de 25 até 35 anos.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35CD6270-25F1-408F-80ED-BFCA110CEFDA}"/>
              </a:ext>
            </a:extLst>
          </p:cNvPr>
          <p:cNvSpPr/>
          <p:nvPr/>
        </p:nvSpPr>
        <p:spPr>
          <a:xfrm>
            <a:off x="1259923" y="3217851"/>
            <a:ext cx="1879134" cy="1002903"/>
          </a:xfrm>
          <a:prstGeom prst="wedgeRoundRectCallout">
            <a:avLst>
              <a:gd name="adj1" fmla="val 50004"/>
              <a:gd name="adj2" fmla="val 72725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40% dos visitantes entram no site pelo período da tarde.</a:t>
            </a:r>
          </a:p>
        </p:txBody>
      </p:sp>
    </p:spTree>
    <p:extLst>
      <p:ext uri="{BB962C8B-B14F-4D97-AF65-F5344CB8AC3E}">
        <p14:creationId xmlns:p14="http://schemas.microsoft.com/office/powerpoint/2010/main" val="119705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1225" y="2351137"/>
            <a:ext cx="5161552" cy="625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"/>
          <p:cNvGrpSpPr/>
          <p:nvPr/>
        </p:nvGrpSpPr>
        <p:grpSpPr>
          <a:xfrm>
            <a:off x="3846089" y="1561719"/>
            <a:ext cx="1451822" cy="231790"/>
            <a:chOff x="4875929" y="1491165"/>
            <a:chExt cx="1935762" cy="309054"/>
          </a:xfrm>
        </p:grpSpPr>
        <p:pic>
          <p:nvPicPr>
            <p:cNvPr id="274" name="Google Shape;274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44586" y="1491165"/>
              <a:ext cx="667105" cy="309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875929" y="1581685"/>
              <a:ext cx="811508" cy="218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835835" y="1623770"/>
              <a:ext cx="142153" cy="1421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1"/>
          <p:cNvSpPr txBox="1"/>
          <p:nvPr/>
        </p:nvSpPr>
        <p:spPr>
          <a:xfrm>
            <a:off x="1991250" y="3337625"/>
            <a:ext cx="5161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dirty="0">
                <a:solidFill>
                  <a:srgbClr val="F51268"/>
                </a:solidFill>
              </a:rPr>
              <a:t>Introdução ao Aprendizado de máquina</a:t>
            </a:r>
            <a:endParaRPr sz="1100" b="0" i="0" u="none" strike="noStrike" cap="none" dirty="0">
              <a:solidFill>
                <a:srgbClr val="F512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"/>
          <p:cNvSpPr txBox="1"/>
          <p:nvPr/>
        </p:nvSpPr>
        <p:spPr>
          <a:xfrm>
            <a:off x="4627575" y="3730025"/>
            <a:ext cx="3581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Ana Raquel</a:t>
            </a:r>
            <a:endParaRPr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99103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Tipos de algoritmos de aprendizado não supervisionado</a:t>
            </a:r>
            <a:endParaRPr b="1" dirty="0"/>
          </a:p>
        </p:txBody>
      </p:sp>
      <p:sp>
        <p:nvSpPr>
          <p:cNvPr id="12" name="Google Shape;816;g1aa7edd2052_0_455">
            <a:extLst>
              <a:ext uri="{FF2B5EF4-FFF2-40B4-BE49-F238E27FC236}">
                <a16:creationId xmlns:a16="http://schemas.microsoft.com/office/drawing/2014/main" id="{32C04221-20E9-444B-8353-CE2303EFD69D}"/>
              </a:ext>
            </a:extLst>
          </p:cNvPr>
          <p:cNvSpPr txBox="1"/>
          <p:nvPr/>
        </p:nvSpPr>
        <p:spPr>
          <a:xfrm>
            <a:off x="1246356" y="2000864"/>
            <a:ext cx="4508491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K-</a:t>
            </a:r>
            <a:r>
              <a:rPr lang="pt-BR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Means</a:t>
            </a: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DBSCAN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Cluster Hierárquico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Análise de componentes principais (PCA)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T-</a:t>
            </a:r>
            <a:r>
              <a:rPr lang="pt-BR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distributed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Stochastic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Neighbours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(T-SNE)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r>
              <a:rPr lang="pt-BR" sz="15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Apriori</a:t>
            </a: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E02357-D8A1-4498-96F8-BF2BA99D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78" y="2571750"/>
            <a:ext cx="3096726" cy="24501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0066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1243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a996b94da3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a996b94da3_0_180"/>
          <p:cNvSpPr txBox="1"/>
          <p:nvPr/>
        </p:nvSpPr>
        <p:spPr>
          <a:xfrm>
            <a:off x="921052" y="2657475"/>
            <a:ext cx="24177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ED1165"/>
                </a:solidFill>
              </a:rPr>
              <a:t>Vamos conhecer agora a</a:t>
            </a:r>
            <a:r>
              <a:rPr lang="en" sz="1400" b="0" i="0" u="none" strike="noStrike" cap="none" dirty="0">
                <a:solidFill>
                  <a:srgbClr val="ED116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ED11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a996b94da3_0_180"/>
          <p:cNvSpPr txBox="1"/>
          <p:nvPr/>
        </p:nvSpPr>
        <p:spPr>
          <a:xfrm>
            <a:off x="914401" y="2971938"/>
            <a:ext cx="522514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</a:rPr>
              <a:t>Aprendizagem por reforço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84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por reforço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059322" y="1177798"/>
            <a:ext cx="711994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Basicamente funciona como tentativa e erro, que podem ser recompensadas por alguma recompensa quando o modelo de fato gera um acerto, e punição quando o modelo erra a previsão</a:t>
            </a:r>
            <a:r>
              <a:rPr lang="pt-BR" sz="1400" dirty="0"/>
              <a:t>.</a:t>
            </a:r>
          </a:p>
        </p:txBody>
      </p:sp>
      <p:pic>
        <p:nvPicPr>
          <p:cNvPr id="6" name="Google Shape;104;g1e18fb2ed3e_0_26">
            <a:extLst>
              <a:ext uri="{FF2B5EF4-FFF2-40B4-BE49-F238E27FC236}">
                <a16:creationId xmlns:a16="http://schemas.microsoft.com/office/drawing/2014/main" id="{E9E47F71-5EA9-42DD-9B09-677B0B4660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498" y="1826226"/>
            <a:ext cx="2257458" cy="237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5;g1e18fb2ed3e_0_26">
            <a:extLst>
              <a:ext uri="{FF2B5EF4-FFF2-40B4-BE49-F238E27FC236}">
                <a16:creationId xmlns:a16="http://schemas.microsoft.com/office/drawing/2014/main" id="{4A3C30EA-B9AA-4C16-A633-17F1AFF969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523" y="1866639"/>
            <a:ext cx="2811742" cy="22090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6;g1e18fb2ed3e_0_26">
            <a:extLst>
              <a:ext uri="{FF2B5EF4-FFF2-40B4-BE49-F238E27FC236}">
                <a16:creationId xmlns:a16="http://schemas.microsoft.com/office/drawing/2014/main" id="{8508A4FB-0CF1-4C0C-A951-07C8D4C17FFC}"/>
              </a:ext>
            </a:extLst>
          </p:cNvPr>
          <p:cNvSpPr txBox="1"/>
          <p:nvPr/>
        </p:nvSpPr>
        <p:spPr>
          <a:xfrm>
            <a:off x="1090183" y="4275407"/>
            <a:ext cx="280222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EC205B"/>
                </a:solidFill>
              </a:rPr>
              <a:t>Punição</a:t>
            </a:r>
            <a:endParaRPr/>
          </a:p>
        </p:txBody>
      </p:sp>
      <p:sp>
        <p:nvSpPr>
          <p:cNvPr id="9" name="Google Shape;107;g1e18fb2ed3e_0_26">
            <a:extLst>
              <a:ext uri="{FF2B5EF4-FFF2-40B4-BE49-F238E27FC236}">
                <a16:creationId xmlns:a16="http://schemas.microsoft.com/office/drawing/2014/main" id="{F3424197-4482-492F-A61E-D7DB0C23AC70}"/>
              </a:ext>
            </a:extLst>
          </p:cNvPr>
          <p:cNvSpPr txBox="1"/>
          <p:nvPr/>
        </p:nvSpPr>
        <p:spPr>
          <a:xfrm>
            <a:off x="5374558" y="4275407"/>
            <a:ext cx="280222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EC205B"/>
                </a:solidFill>
              </a:rPr>
              <a:t>Recompensa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13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6568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Aprendizagem por reforço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B23306-4C22-47D3-9945-02CB9AAC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88" y="1090569"/>
            <a:ext cx="4980087" cy="3851594"/>
          </a:xfrm>
          <a:prstGeom prst="rect">
            <a:avLst/>
          </a:prstGeom>
        </p:spPr>
      </p:pic>
      <p:sp>
        <p:nvSpPr>
          <p:cNvPr id="10" name="Google Shape;816;g1aa7edd2052_0_455">
            <a:extLst>
              <a:ext uri="{FF2B5EF4-FFF2-40B4-BE49-F238E27FC236}">
                <a16:creationId xmlns:a16="http://schemas.microsoft.com/office/drawing/2014/main" id="{BF7A09F9-8F3D-406E-B3D6-5039D86A305B}"/>
              </a:ext>
            </a:extLst>
          </p:cNvPr>
          <p:cNvSpPr txBox="1"/>
          <p:nvPr/>
        </p:nvSpPr>
        <p:spPr>
          <a:xfrm>
            <a:off x="5721292" y="1681137"/>
            <a:ext cx="2625753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O algoritmo observa a ação utilizando uma política; realiza a ação; dependendo da escolha do algoritmo, o mesmo recebe uma recompensa ou uma punição; ao receber a punição, o modelo atualiza a política de regras (etapa aprendida) e irá interagir até encontrar uma boa política de regras.</a:t>
            </a:r>
          </a:p>
        </p:txBody>
      </p:sp>
    </p:spTree>
    <p:extLst>
      <p:ext uri="{BB962C8B-B14F-4D97-AF65-F5344CB8AC3E}">
        <p14:creationId xmlns:p14="http://schemas.microsoft.com/office/powerpoint/2010/main" val="3141617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a996b94da3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a996b94da3_0_180"/>
          <p:cNvSpPr txBox="1"/>
          <p:nvPr/>
        </p:nvSpPr>
        <p:spPr>
          <a:xfrm>
            <a:off x="921052" y="2657475"/>
            <a:ext cx="241776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ED1165"/>
                </a:solidFill>
              </a:rPr>
              <a:t>Os tipos de</a:t>
            </a:r>
            <a:endParaRPr sz="1400" b="0" i="0" u="none" strike="noStrike" cap="none" dirty="0">
              <a:solidFill>
                <a:srgbClr val="ED11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a996b94da3_0_180"/>
          <p:cNvSpPr txBox="1"/>
          <p:nvPr/>
        </p:nvSpPr>
        <p:spPr>
          <a:xfrm>
            <a:off x="914401" y="2971938"/>
            <a:ext cx="5225141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</a:rPr>
              <a:t>Desafios de aprendizagem de máquina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558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7346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Desafios de aprendizagem de máquina</a:t>
            </a:r>
            <a:endParaRPr b="1" dirty="0"/>
          </a:p>
        </p:txBody>
      </p:sp>
      <p:sp>
        <p:nvSpPr>
          <p:cNvPr id="7" name="Google Shape;816;g1aa7edd2052_0_455">
            <a:extLst>
              <a:ext uri="{FF2B5EF4-FFF2-40B4-BE49-F238E27FC236}">
                <a16:creationId xmlns:a16="http://schemas.microsoft.com/office/drawing/2014/main" id="{6324F1B5-4368-4116-BD62-BAE8A522F2F0}"/>
              </a:ext>
            </a:extLst>
          </p:cNvPr>
          <p:cNvSpPr txBox="1"/>
          <p:nvPr/>
        </p:nvSpPr>
        <p:spPr>
          <a:xfrm>
            <a:off x="1059322" y="1177798"/>
            <a:ext cx="711994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Podemos ter alguns impedimentos que podem ocasionar resultados ruins em nossos algoritmos, sendo eles:</a:t>
            </a:r>
            <a:endParaRPr lang="pt-BR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Algoritmos ruins.</a:t>
            </a:r>
            <a:endParaRPr lang="pt-BR" sz="16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Dados ruins</a:t>
            </a:r>
            <a:endParaRPr lang="pt-BR" sz="1600" dirty="0"/>
          </a:p>
        </p:txBody>
      </p:sp>
      <p:pic>
        <p:nvPicPr>
          <p:cNvPr id="8" name="Google Shape;196;p33" descr="Data Science Alliance - Happy meme Monday everyone! #meme #programminghumor  #datascience #computerscience #coding | Facebook">
            <a:extLst>
              <a:ext uri="{FF2B5EF4-FFF2-40B4-BE49-F238E27FC236}">
                <a16:creationId xmlns:a16="http://schemas.microsoft.com/office/drawing/2014/main" id="{12872338-77D0-4E85-9D75-4D0FEACFCD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8331" y="1770077"/>
            <a:ext cx="3710976" cy="2615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370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7346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Desafios de aprendizagem de máquina</a:t>
            </a:r>
            <a:endParaRPr b="1" dirty="0"/>
          </a:p>
        </p:txBody>
      </p:sp>
      <p:sp>
        <p:nvSpPr>
          <p:cNvPr id="7" name="Google Shape;816;g1aa7edd2052_0_455">
            <a:extLst>
              <a:ext uri="{FF2B5EF4-FFF2-40B4-BE49-F238E27FC236}">
                <a16:creationId xmlns:a16="http://schemas.microsoft.com/office/drawing/2014/main" id="{6324F1B5-4368-4116-BD62-BAE8A522F2F0}"/>
              </a:ext>
            </a:extLst>
          </p:cNvPr>
          <p:cNvSpPr txBox="1"/>
          <p:nvPr/>
        </p:nvSpPr>
        <p:spPr>
          <a:xfrm>
            <a:off x="1059322" y="1177798"/>
            <a:ext cx="4569691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Quantidade insuficiente de dados 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 uma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de dados muito pequena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existirá um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"ruído de amostragem" 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se houver uma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muito grande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 dados não representativos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 método de amostragem também pode ser falho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(Viés de amostragem)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dos grandes desafios ao construir um modelo de </a:t>
            </a:r>
            <a:r>
              <a:rPr lang="pt-B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é a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preparação da base de dados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mundo real, infelizmente não temos as “bases do </a:t>
            </a:r>
            <a:r>
              <a:rPr lang="pt-B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que muitas delas possuem dados estruturados e já no formato correto para aplicar no modelo de </a:t>
            </a:r>
            <a:r>
              <a:rPr lang="pt-B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dirty="0"/>
          </a:p>
        </p:txBody>
      </p:sp>
      <p:pic>
        <p:nvPicPr>
          <p:cNvPr id="5" name="Google Shape;204;p34" descr="data science Memes &amp; GIFs - Imgflip">
            <a:extLst>
              <a:ext uri="{FF2B5EF4-FFF2-40B4-BE49-F238E27FC236}">
                <a16:creationId xmlns:a16="http://schemas.microsoft.com/office/drawing/2014/main" id="{798D90FC-3F2B-42BD-A95C-B4E8F7787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3750" y="1177798"/>
            <a:ext cx="3049523" cy="3061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55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7346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Desafios de aprendizagem de máquina</a:t>
            </a:r>
            <a:endParaRPr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BA66A2-6057-49F4-AFB9-A1779C64DE45}"/>
              </a:ext>
            </a:extLst>
          </p:cNvPr>
          <p:cNvSpPr txBox="1"/>
          <p:nvPr/>
        </p:nvSpPr>
        <p:spPr>
          <a:xfrm>
            <a:off x="914400" y="1141778"/>
            <a:ext cx="785708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Dados de treinamento não representativos 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objetivo de um bom modelo de aprendizado de máquina é generalizar bem a partir dos dados de treinamento, sendo assim, é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importante buscar uma base de dados representativa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Será que a sua base de dados consegue generalizar?</a:t>
            </a:r>
            <a:endParaRPr lang="pt-BR" dirty="0"/>
          </a:p>
        </p:txBody>
      </p:sp>
      <p:pic>
        <p:nvPicPr>
          <p:cNvPr id="8" name="Google Shape;212;p35" descr="Tipos de dados do seu dataset. Antes de começarmos a falar sobre tipos… |  by Italo José | aibrasil | Medium">
            <a:extLst>
              <a:ext uri="{FF2B5EF4-FFF2-40B4-BE49-F238E27FC236}">
                <a16:creationId xmlns:a16="http://schemas.microsoft.com/office/drawing/2014/main" id="{D41E96EC-7AA1-4CF6-BCA4-00B7C2CECD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0848" y="2563361"/>
            <a:ext cx="4802304" cy="235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6995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7346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Desafios de aprendizagem de máquina</a:t>
            </a:r>
            <a:endParaRPr b="1" dirty="0"/>
          </a:p>
        </p:txBody>
      </p:sp>
      <p:sp>
        <p:nvSpPr>
          <p:cNvPr id="7" name="Google Shape;816;g1aa7edd2052_0_455">
            <a:extLst>
              <a:ext uri="{FF2B5EF4-FFF2-40B4-BE49-F238E27FC236}">
                <a16:creationId xmlns:a16="http://schemas.microsoft.com/office/drawing/2014/main" id="{6324F1B5-4368-4116-BD62-BAE8A522F2F0}"/>
              </a:ext>
            </a:extLst>
          </p:cNvPr>
          <p:cNvSpPr txBox="1"/>
          <p:nvPr/>
        </p:nvSpPr>
        <p:spPr>
          <a:xfrm>
            <a:off x="1059322" y="1177798"/>
            <a:ext cx="726255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Dados de baixa qualidade 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1" i="0" u="none" strike="noStrike" cap="none" dirty="0">
              <a:solidFill>
                <a:schemeClr val="lt1"/>
              </a:solidFill>
              <a:highlight>
                <a:srgbClr val="EC205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Aqui é preciso se dedicar a limpeza dos dados, uma base não consistente pode impactar na detecção de padrões.</a:t>
            </a:r>
            <a:endParaRPr lang="pt-BR" dirty="0"/>
          </a:p>
        </p:txBody>
      </p:sp>
      <p:pic>
        <p:nvPicPr>
          <p:cNvPr id="6" name="Google Shape;220;p36" descr="Product Data Cleansing Services | Start with Data">
            <a:extLst>
              <a:ext uri="{FF2B5EF4-FFF2-40B4-BE49-F238E27FC236}">
                <a16:creationId xmlns:a16="http://schemas.microsoft.com/office/drawing/2014/main" id="{BAE22354-ABCD-4596-9CFC-A0E6C7A8BE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3285" y="2030136"/>
            <a:ext cx="3557429" cy="2935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7684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7346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Desafios de aprendizagem de máquina</a:t>
            </a:r>
            <a:endParaRPr b="1" dirty="0"/>
          </a:p>
        </p:txBody>
      </p:sp>
      <p:sp>
        <p:nvSpPr>
          <p:cNvPr id="7" name="Google Shape;816;g1aa7edd2052_0_455">
            <a:extLst>
              <a:ext uri="{FF2B5EF4-FFF2-40B4-BE49-F238E27FC236}">
                <a16:creationId xmlns:a16="http://schemas.microsoft.com/office/drawing/2014/main" id="{6324F1B5-4368-4116-BD62-BAE8A522F2F0}"/>
              </a:ext>
            </a:extLst>
          </p:cNvPr>
          <p:cNvSpPr txBox="1"/>
          <p:nvPr/>
        </p:nvSpPr>
        <p:spPr>
          <a:xfrm>
            <a:off x="1059322" y="1177798"/>
            <a:ext cx="3026117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Características irrelevantes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1" i="0" u="none" strike="noStrike" cap="none" dirty="0">
              <a:solidFill>
                <a:schemeClr val="lt1"/>
              </a:solidFill>
              <a:highlight>
                <a:srgbClr val="EC205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 lixo, sai lixo! 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Atenção aos dados que entram no seu modelo! A dica aqui é a dedicação na etapa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pt-BR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técnicas de redução de dimensionalidade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pic>
        <p:nvPicPr>
          <p:cNvPr id="5" name="Google Shape;228;p37" descr="Garbage in, garbage out. In any good mind, garbage in equals… | by Sean Pan  | Medium">
            <a:extLst>
              <a:ext uri="{FF2B5EF4-FFF2-40B4-BE49-F238E27FC236}">
                <a16:creationId xmlns:a16="http://schemas.microsoft.com/office/drawing/2014/main" id="{B34D488E-A23C-4106-B5A5-E1F08A10FE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550" y="1451296"/>
            <a:ext cx="4764947" cy="2725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70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a996b94da3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a996b94da3_0_180"/>
          <p:cNvSpPr txBox="1"/>
          <p:nvPr/>
        </p:nvSpPr>
        <p:spPr>
          <a:xfrm>
            <a:off x="921053" y="2657475"/>
            <a:ext cx="17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ED1165"/>
                </a:solidFill>
                <a:latin typeface="Arial"/>
                <a:ea typeface="Arial"/>
                <a:cs typeface="Arial"/>
                <a:sym typeface="Arial"/>
              </a:rPr>
              <a:t>O que é o</a:t>
            </a:r>
            <a:endParaRPr sz="1400" b="0" i="0" u="none" strike="noStrike" cap="none" dirty="0">
              <a:solidFill>
                <a:srgbClr val="ED11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a996b94da3_0_180"/>
          <p:cNvSpPr txBox="1"/>
          <p:nvPr/>
        </p:nvSpPr>
        <p:spPr>
          <a:xfrm>
            <a:off x="914401" y="2971938"/>
            <a:ext cx="522514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</a:rPr>
              <a:t>Aprendizado de máquina?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7346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Desafios de aprendizagem de máquina</a:t>
            </a:r>
            <a:endParaRPr b="1" dirty="0"/>
          </a:p>
        </p:txBody>
      </p:sp>
      <p:sp>
        <p:nvSpPr>
          <p:cNvPr id="7" name="Google Shape;816;g1aa7edd2052_0_455">
            <a:extLst>
              <a:ext uri="{FF2B5EF4-FFF2-40B4-BE49-F238E27FC236}">
                <a16:creationId xmlns:a16="http://schemas.microsoft.com/office/drawing/2014/main" id="{6324F1B5-4368-4116-BD62-BAE8A522F2F0}"/>
              </a:ext>
            </a:extLst>
          </p:cNvPr>
          <p:cNvSpPr txBox="1"/>
          <p:nvPr/>
        </p:nvSpPr>
        <p:spPr>
          <a:xfrm>
            <a:off x="1059322" y="1177798"/>
            <a:ext cx="5148531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 err="1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Sobreajuste</a:t>
            </a:r>
            <a:r>
              <a:rPr lang="pt-BR" sz="1400" b="1" i="0" u="none" strike="noStrike" cap="none" dirty="0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 nos dados (</a:t>
            </a:r>
            <a:r>
              <a:rPr lang="pt-BR" sz="1400" b="1" i="0" u="none" strike="noStrike" cap="none" dirty="0" err="1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overfiting</a:t>
            </a:r>
            <a:r>
              <a:rPr lang="pt-BR" sz="1400" b="1" i="0" u="none" strike="noStrike" cap="none" dirty="0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Quando o seu modelo funciona muito bem com os dados de treinamento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não generaliza bem novos dados de entrada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Isso pode acontecer quando o modelo é muito complexo em relação ao ruído e quantidade.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podemos pensar aqui em:</a:t>
            </a:r>
            <a:b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Simplificar o modelo.</a:t>
            </a:r>
            <a:b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Coletar mais dados.</a:t>
            </a:r>
            <a:b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Reduzir o ruído 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(exemplo, remover outliers).</a:t>
            </a:r>
            <a:b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Regularização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Chamamos de regularização quando restringimos um modelo para simplificar e reduzir o risco de reajuste dos dados. A regularização pode ajudar a generalizar melhor o modelo em novos exemplos de dados.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pic>
        <p:nvPicPr>
          <p:cNvPr id="6" name="Google Shape;236;p38" descr="Underfitting and Overfitting in Deep Learning | MLearning.ai">
            <a:extLst>
              <a:ext uri="{FF2B5EF4-FFF2-40B4-BE49-F238E27FC236}">
                <a16:creationId xmlns:a16="http://schemas.microsoft.com/office/drawing/2014/main" id="{E05081BF-917E-4F85-9C12-6DA0DC9DCD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3225" y="1851539"/>
            <a:ext cx="2995549" cy="2114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386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7346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Desafios de aprendizagem de máquina</a:t>
            </a:r>
            <a:endParaRPr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9E4595-153A-4E6B-95DE-03F61C4E4F0E}"/>
              </a:ext>
            </a:extLst>
          </p:cNvPr>
          <p:cNvSpPr txBox="1"/>
          <p:nvPr/>
        </p:nvSpPr>
        <p:spPr>
          <a:xfrm>
            <a:off x="914400" y="1194837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 err="1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Subajuste</a:t>
            </a:r>
            <a:r>
              <a:rPr lang="pt-BR" sz="1400" b="1" i="0" u="none" strike="noStrike" cap="none" dirty="0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 dos dados (</a:t>
            </a:r>
            <a:r>
              <a:rPr lang="pt-BR" sz="1400" b="1" i="0" u="none" strike="noStrike" cap="none" dirty="0" err="1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underfiting</a:t>
            </a:r>
            <a:r>
              <a:rPr lang="pt-BR" sz="1400" b="1" i="0" u="none" strike="noStrike" cap="none" dirty="0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Nesse caso seu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ficou muito simples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ao ponto de não aprender corretamente os dados.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soluções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Selecionar um modelo mais poderoso.</a:t>
            </a:r>
            <a:b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 sz="14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  <a: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 sz="14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Reduzir as regularizações.</a:t>
            </a:r>
            <a:endParaRPr lang="pt-BR" dirty="0"/>
          </a:p>
        </p:txBody>
      </p:sp>
      <p:pic>
        <p:nvPicPr>
          <p:cNvPr id="9" name="Google Shape;244;p39" descr="Overfitting &amp; Underfitting in Machine Learning - Data Analytics">
            <a:extLst>
              <a:ext uri="{FF2B5EF4-FFF2-40B4-BE49-F238E27FC236}">
                <a16:creationId xmlns:a16="http://schemas.microsoft.com/office/drawing/2014/main" id="{5251B731-87BA-43F3-840A-8D621D80B8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4440" y="2105637"/>
            <a:ext cx="4314610" cy="2489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90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77346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Desafios de aprendizagem de máquina</a:t>
            </a:r>
            <a:endParaRPr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C5C587-C44A-4EA3-A812-8590E6BB2F5F}"/>
              </a:ext>
            </a:extLst>
          </p:cNvPr>
          <p:cNvSpPr txBox="1"/>
          <p:nvPr/>
        </p:nvSpPr>
        <p:spPr>
          <a:xfrm>
            <a:off x="914399" y="1194837"/>
            <a:ext cx="791920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 dirty="0">
                <a:solidFill>
                  <a:schemeClr val="lt1"/>
                </a:solidFill>
                <a:highlight>
                  <a:srgbClr val="EC205B"/>
                </a:highlight>
                <a:latin typeface="Arial"/>
                <a:ea typeface="Arial"/>
                <a:cs typeface="Arial"/>
                <a:sym typeface="Arial"/>
              </a:rPr>
              <a:t>Falta de teste e validação do algoritmo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treino, teste e validação cruzada</a:t>
            </a:r>
            <a:endParaRPr lang="pt-BR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medir o erro da generalização, utilize a técnica de treinar vários </a:t>
            </a:r>
            <a:r>
              <a:rPr lang="pt-B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hiperparâmetros</a:t>
            </a:r>
            <a:r>
              <a:rPr lang="pt-B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utilizando o conjunto de treinamento, selecione os </a:t>
            </a:r>
            <a:r>
              <a:rPr lang="pt-B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hiperparâmetros</a:t>
            </a:r>
            <a:r>
              <a:rPr lang="pt-B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melhor se adapta no conjunto de validação</a:t>
            </a:r>
            <a:endParaRPr lang="pt-BR" dirty="0"/>
          </a:p>
        </p:txBody>
      </p:sp>
      <p:pic>
        <p:nvPicPr>
          <p:cNvPr id="6" name="Google Shape;252;p40" descr="About Train, Validation and Test Sets in Machine Learning | by Tarang Shah  | Towards Data Science">
            <a:extLst>
              <a:ext uri="{FF2B5EF4-FFF2-40B4-BE49-F238E27FC236}">
                <a16:creationId xmlns:a16="http://schemas.microsoft.com/office/drawing/2014/main" id="{4BCD8014-1630-42BA-9D92-342F2BB6B0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025" y="2942525"/>
            <a:ext cx="7391400" cy="176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529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a996b94da3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6;p19">
            <a:extLst>
              <a:ext uri="{FF2B5EF4-FFF2-40B4-BE49-F238E27FC236}">
                <a16:creationId xmlns:a16="http://schemas.microsoft.com/office/drawing/2014/main" id="{CD3FFB89-70CA-403C-8F81-1663CFA1843D}"/>
              </a:ext>
            </a:extLst>
          </p:cNvPr>
          <p:cNvSpPr txBox="1"/>
          <p:nvPr/>
        </p:nvSpPr>
        <p:spPr>
          <a:xfrm>
            <a:off x="1586111" y="4113818"/>
            <a:ext cx="565096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2023 | Ana Raquel Fernandes Cunha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Todos os direitos reservados. Reprodução ou divulgação total ou parcial deste documento</a:t>
            </a:r>
            <a:br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é expressamente proibido sem consentimento formal, por escrito, do professor/autor.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258;p19">
            <a:extLst>
              <a:ext uri="{FF2B5EF4-FFF2-40B4-BE49-F238E27FC236}">
                <a16:creationId xmlns:a16="http://schemas.microsoft.com/office/drawing/2014/main" id="{333F9474-4F83-4AFF-B1B8-1281507B3586}"/>
              </a:ext>
            </a:extLst>
          </p:cNvPr>
          <p:cNvGrpSpPr/>
          <p:nvPr/>
        </p:nvGrpSpPr>
        <p:grpSpPr>
          <a:xfrm>
            <a:off x="2324578" y="1130426"/>
            <a:ext cx="5399695" cy="2361047"/>
            <a:chOff x="2494625" y="1913444"/>
            <a:chExt cx="5399695" cy="2361047"/>
          </a:xfrm>
        </p:grpSpPr>
        <p:sp>
          <p:nvSpPr>
            <p:cNvPr id="7" name="Google Shape;259;p19">
              <a:extLst>
                <a:ext uri="{FF2B5EF4-FFF2-40B4-BE49-F238E27FC236}">
                  <a16:creationId xmlns:a16="http://schemas.microsoft.com/office/drawing/2014/main" id="{006E1D69-DE99-4D5E-887C-EADF09CBB843}"/>
                </a:ext>
              </a:extLst>
            </p:cNvPr>
            <p:cNvSpPr txBox="1"/>
            <p:nvPr/>
          </p:nvSpPr>
          <p:spPr>
            <a:xfrm>
              <a:off x="2605711" y="1913444"/>
              <a:ext cx="393257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 err="1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Obrigada</a:t>
              </a:r>
              <a:r>
                <a:rPr lang="en-US" sz="3600" b="1" i="0" u="none" strike="noStrike" cap="none" dirty="0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!</a:t>
              </a:r>
              <a:endParaRPr sz="3600" b="1" i="0" u="none" strike="noStrike" cap="none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0;p19">
              <a:extLst>
                <a:ext uri="{FF2B5EF4-FFF2-40B4-BE49-F238E27FC236}">
                  <a16:creationId xmlns:a16="http://schemas.microsoft.com/office/drawing/2014/main" id="{DE1C5F10-0B2C-449E-9306-9629BE1E82AC}"/>
                </a:ext>
              </a:extLst>
            </p:cNvPr>
            <p:cNvSpPr txBox="1"/>
            <p:nvPr/>
          </p:nvSpPr>
          <p:spPr>
            <a:xfrm>
              <a:off x="2605711" y="3331061"/>
              <a:ext cx="39325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 Raquel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261;p19">
              <a:extLst>
                <a:ext uri="{FF2B5EF4-FFF2-40B4-BE49-F238E27FC236}">
                  <a16:creationId xmlns:a16="http://schemas.microsoft.com/office/drawing/2014/main" id="{F2BDF5EC-3F20-464C-9128-8D1BAFE5625B}"/>
                </a:ext>
              </a:extLst>
            </p:cNvPr>
            <p:cNvCxnSpPr/>
            <p:nvPr/>
          </p:nvCxnSpPr>
          <p:spPr>
            <a:xfrm>
              <a:off x="2494625" y="2777472"/>
              <a:ext cx="4154750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41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0" name="Google Shape;262;p19">
              <a:extLst>
                <a:ext uri="{FF2B5EF4-FFF2-40B4-BE49-F238E27FC236}">
                  <a16:creationId xmlns:a16="http://schemas.microsoft.com/office/drawing/2014/main" id="{9DB4FC7F-59FC-4470-A385-0173E5158B61}"/>
                </a:ext>
              </a:extLst>
            </p:cNvPr>
            <p:cNvGrpSpPr/>
            <p:nvPr/>
          </p:nvGrpSpPr>
          <p:grpSpPr>
            <a:xfrm>
              <a:off x="3112036" y="3922222"/>
              <a:ext cx="4782284" cy="352269"/>
              <a:chOff x="2875157" y="4432195"/>
              <a:chExt cx="4782284" cy="352269"/>
            </a:xfrm>
          </p:grpSpPr>
          <p:pic>
            <p:nvPicPr>
              <p:cNvPr id="11" name="Google Shape;263;p19">
                <a:extLst>
                  <a:ext uri="{FF2B5EF4-FFF2-40B4-BE49-F238E27FC236}">
                    <a16:creationId xmlns:a16="http://schemas.microsoft.com/office/drawing/2014/main" id="{3E2317D5-33C1-4EC3-861D-8190BE86A711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75157" y="4432195"/>
                <a:ext cx="352269" cy="3522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264;p19">
                <a:extLst>
                  <a:ext uri="{FF2B5EF4-FFF2-40B4-BE49-F238E27FC236}">
                    <a16:creationId xmlns:a16="http://schemas.microsoft.com/office/drawing/2014/main" id="{78449960-D1A7-42A5-B37D-3610234FDB3C}"/>
                  </a:ext>
                </a:extLst>
              </p:cNvPr>
              <p:cNvSpPr txBox="1"/>
              <p:nvPr/>
            </p:nvSpPr>
            <p:spPr>
              <a:xfrm>
                <a:off x="3337957" y="4454445"/>
                <a:ext cx="4319484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linkedin.com/ana-</a:t>
                </a:r>
                <a:r>
                  <a:rPr lang="en-US" sz="1400" b="0" i="0" u="none" strike="noStrike" cap="none" dirty="0" err="1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raquel</a:t>
                </a:r>
                <a:r>
                  <a:rPr lang="en-US" sz="1400" b="0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-</a:t>
                </a:r>
                <a:r>
                  <a:rPr lang="en-US" sz="1400" b="0" i="0" u="none" strike="noStrike" cap="none" dirty="0" err="1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fernandes-cunha</a:t>
                </a:r>
                <a:endParaRPr sz="1400" b="0" i="0" u="none" strike="noStrike" cap="none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6573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g1aa7edd2052_0_641" descr="Imagem preta e branca de bolha&#10;&#10;Descrição gerada automaticamente com confiança baix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400" y="438850"/>
            <a:ext cx="5619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Aprendizado de máquina</a:t>
            </a:r>
            <a:endParaRPr b="1" dirty="0"/>
          </a:p>
        </p:txBody>
      </p:sp>
      <p:cxnSp>
        <p:nvCxnSpPr>
          <p:cNvPr id="815" name="Google Shape;815;g1aa7edd2052_0_455"/>
          <p:cNvCxnSpPr>
            <a:cxnSpLocks/>
          </p:cNvCxnSpPr>
          <p:nvPr/>
        </p:nvCxnSpPr>
        <p:spPr>
          <a:xfrm>
            <a:off x="1014292" y="2105507"/>
            <a:ext cx="0" cy="1179895"/>
          </a:xfrm>
          <a:prstGeom prst="straightConnector1">
            <a:avLst/>
          </a:prstGeom>
          <a:noFill/>
          <a:ln w="28575" cap="flat" cmpd="sng">
            <a:solidFill>
              <a:srgbClr val="0070C0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g1aa7edd2052_0_455"/>
          <p:cNvSpPr txBox="1"/>
          <p:nvPr/>
        </p:nvSpPr>
        <p:spPr>
          <a:xfrm>
            <a:off x="1093957" y="1145825"/>
            <a:ext cx="3825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aprendizado de máquina é basicamente ensinar o computador aprender com os dados!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65E1E-EB4A-4AF1-9D8E-4967E6FC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78" y="2571750"/>
            <a:ext cx="3096726" cy="24501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0066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Google Shape;816;g1aa7edd2052_0_455">
            <a:extLst>
              <a:ext uri="{FF2B5EF4-FFF2-40B4-BE49-F238E27FC236}">
                <a16:creationId xmlns:a16="http://schemas.microsoft.com/office/drawing/2014/main" id="{2D1F2ED2-777F-4EA3-B04F-424CAA68ED6E}"/>
              </a:ext>
            </a:extLst>
          </p:cNvPr>
          <p:cNvSpPr txBox="1"/>
          <p:nvPr/>
        </p:nvSpPr>
        <p:spPr>
          <a:xfrm>
            <a:off x="1266584" y="3504362"/>
            <a:ext cx="3825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Diz-se que um programa de computador aprende pela experiência </a:t>
            </a:r>
            <a:r>
              <a:rPr lang="pt-B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em relação a algum tipo de tarefa </a:t>
            </a:r>
            <a:r>
              <a:rPr lang="pt-B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 alguma medida de desempenho </a:t>
            </a:r>
            <a:r>
              <a:rPr lang="pt-B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 o seu desempenho em </a:t>
            </a:r>
            <a:r>
              <a:rPr lang="pt-B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conforme medido por </a:t>
            </a:r>
            <a:r>
              <a:rPr lang="pt-B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melhora com a experiência </a:t>
            </a:r>
            <a:r>
              <a:rPr lang="pt-BR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Tom Mitchell, 1997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" name="Google Shape;815;g1aa7edd2052_0_455">
            <a:extLst>
              <a:ext uri="{FF2B5EF4-FFF2-40B4-BE49-F238E27FC236}">
                <a16:creationId xmlns:a16="http://schemas.microsoft.com/office/drawing/2014/main" id="{16D90506-CACB-47B0-B488-C08800589046}"/>
              </a:ext>
            </a:extLst>
          </p:cNvPr>
          <p:cNvCxnSpPr>
            <a:cxnSpLocks/>
          </p:cNvCxnSpPr>
          <p:nvPr/>
        </p:nvCxnSpPr>
        <p:spPr>
          <a:xfrm>
            <a:off x="1020696" y="3487352"/>
            <a:ext cx="0" cy="1179895"/>
          </a:xfrm>
          <a:prstGeom prst="straightConnector1">
            <a:avLst/>
          </a:prstGeom>
          <a:noFill/>
          <a:ln w="28575" cap="flat" cmpd="sng">
            <a:solidFill>
              <a:srgbClr val="0070C0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816;g1aa7edd2052_0_455">
            <a:extLst>
              <a:ext uri="{FF2B5EF4-FFF2-40B4-BE49-F238E27FC236}">
                <a16:creationId xmlns:a16="http://schemas.microsoft.com/office/drawing/2014/main" id="{FDA8996E-0EBF-40FB-8A36-D30C58359C82}"/>
              </a:ext>
            </a:extLst>
          </p:cNvPr>
          <p:cNvSpPr txBox="1"/>
          <p:nvPr/>
        </p:nvSpPr>
        <p:spPr>
          <a:xfrm>
            <a:off x="1266584" y="2257907"/>
            <a:ext cx="3825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[Aprendizado de Máquina é o] campo de estudo que dá aos computadores a habilidade de aprender sem ser explicitamente programado.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Arthur Samuel, 1959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a996b94da3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a996b94da3_0_180"/>
          <p:cNvSpPr txBox="1"/>
          <p:nvPr/>
        </p:nvSpPr>
        <p:spPr>
          <a:xfrm>
            <a:off x="921053" y="2657475"/>
            <a:ext cx="17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ED1165"/>
                </a:solidFill>
                <a:latin typeface="Arial"/>
                <a:ea typeface="Arial"/>
                <a:cs typeface="Arial"/>
                <a:sym typeface="Arial"/>
              </a:rPr>
              <a:t>Mas, </a:t>
            </a:r>
            <a:endParaRPr sz="1400" b="0" i="0" u="none" strike="noStrike" cap="none" dirty="0">
              <a:solidFill>
                <a:srgbClr val="ED11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a996b94da3_0_180"/>
          <p:cNvSpPr txBox="1"/>
          <p:nvPr/>
        </p:nvSpPr>
        <p:spPr>
          <a:xfrm>
            <a:off x="914401" y="2971938"/>
            <a:ext cx="5225141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</a:rPr>
              <a:t>Por que utilizar o aprendizado de máquina?</a:t>
            </a:r>
            <a:endParaRPr sz="3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4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399" y="438850"/>
            <a:ext cx="749136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O “porquê” do aprendizado de máquina</a:t>
            </a:r>
            <a:endParaRPr b="1" dirty="0"/>
          </a:p>
        </p:txBody>
      </p:sp>
      <p:sp>
        <p:nvSpPr>
          <p:cNvPr id="816" name="Google Shape;816;g1aa7edd2052_0_455"/>
          <p:cNvSpPr txBox="1"/>
          <p:nvPr/>
        </p:nvSpPr>
        <p:spPr>
          <a:xfrm>
            <a:off x="1093956" y="1145825"/>
            <a:ext cx="600312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Bem, vamos entender a motivação 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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Vamos utilizar o filtro de spam como exemplo.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48D464-3CFD-46AF-ABD0-4BB98F22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48" y="2050077"/>
            <a:ext cx="5226341" cy="26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6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399" y="438850"/>
            <a:ext cx="749136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O “porquê” do aprendizado de máquina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48D464-3CFD-46AF-ABD0-4BB98F22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48" y="2050077"/>
            <a:ext cx="5226341" cy="2644713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FDE08FC-D2F6-4A2F-8D00-5A32A7FACC2D}"/>
              </a:ext>
            </a:extLst>
          </p:cNvPr>
          <p:cNvSpPr/>
          <p:nvPr/>
        </p:nvSpPr>
        <p:spPr>
          <a:xfrm>
            <a:off x="729843" y="2147582"/>
            <a:ext cx="1879134" cy="1002903"/>
          </a:xfrm>
          <a:prstGeom prst="wedgeRoundRectCallout">
            <a:avLst>
              <a:gd name="adj1" fmla="val -2228"/>
              <a:gd name="adj2" fmla="val 710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Identificar características (padrões) de um e-mail spam.</a:t>
            </a:r>
          </a:p>
        </p:txBody>
      </p:sp>
      <p:sp>
        <p:nvSpPr>
          <p:cNvPr id="6" name="Google Shape;816;g1aa7edd2052_0_455">
            <a:extLst>
              <a:ext uri="{FF2B5EF4-FFF2-40B4-BE49-F238E27FC236}">
                <a16:creationId xmlns:a16="http://schemas.microsoft.com/office/drawing/2014/main" id="{83532A70-DE11-4DFA-B0B0-82B619197937}"/>
              </a:ext>
            </a:extLst>
          </p:cNvPr>
          <p:cNvSpPr txBox="1"/>
          <p:nvPr/>
        </p:nvSpPr>
        <p:spPr>
          <a:xfrm>
            <a:off x="1093956" y="1145825"/>
            <a:ext cx="600312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Bem, vamos entender a motivação 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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Vamos utilizar o filtro de spam como exemplo.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473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a7edd2052_0_455"/>
          <p:cNvSpPr txBox="1"/>
          <p:nvPr/>
        </p:nvSpPr>
        <p:spPr>
          <a:xfrm>
            <a:off x="914399" y="438850"/>
            <a:ext cx="749136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51268"/>
                </a:solidFill>
                <a:latin typeface="Arial"/>
                <a:ea typeface="Arial"/>
                <a:cs typeface="Arial"/>
                <a:sym typeface="Arial"/>
              </a:rPr>
              <a:t>O “porquê” do aprendizado de máquina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48D464-3CFD-46AF-ABD0-4BB98F22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48" y="2050077"/>
            <a:ext cx="5226341" cy="2644713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DFDE08FC-D2F6-4A2F-8D00-5A32A7FACC2D}"/>
              </a:ext>
            </a:extLst>
          </p:cNvPr>
          <p:cNvSpPr/>
          <p:nvPr/>
        </p:nvSpPr>
        <p:spPr>
          <a:xfrm>
            <a:off x="2780949" y="1912690"/>
            <a:ext cx="1879134" cy="1002903"/>
          </a:xfrm>
          <a:prstGeom prst="wedgeRoundRectCallout">
            <a:avLst>
              <a:gd name="adj1" fmla="val -2228"/>
              <a:gd name="adj2" fmla="val 7105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Codar</a:t>
            </a:r>
            <a:r>
              <a:rPr lang="pt-BR" dirty="0"/>
              <a:t> um algoritmo para identificar e-mails spam.</a:t>
            </a:r>
          </a:p>
        </p:txBody>
      </p:sp>
      <p:sp>
        <p:nvSpPr>
          <p:cNvPr id="5" name="Google Shape;816;g1aa7edd2052_0_455">
            <a:extLst>
              <a:ext uri="{FF2B5EF4-FFF2-40B4-BE49-F238E27FC236}">
                <a16:creationId xmlns:a16="http://schemas.microsoft.com/office/drawing/2014/main" id="{B5A98CEC-81A2-44BC-86BB-51590543671D}"/>
              </a:ext>
            </a:extLst>
          </p:cNvPr>
          <p:cNvSpPr txBox="1"/>
          <p:nvPr/>
        </p:nvSpPr>
        <p:spPr>
          <a:xfrm>
            <a:off x="1093956" y="1145825"/>
            <a:ext cx="600312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Bem, vamos entender a motivação </a:t>
            </a: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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endParaRPr lang="pt-BR" sz="1500" dirty="0">
              <a:solidFill>
                <a:schemeClr val="dk1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pt-BR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Vamos utilizar o filtro de spam como exemplo.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381820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8fd270-4a57-47e1-b674-c7d4969804ad" xsi:nil="true"/>
    <lcf76f155ced4ddcb4097134ff3c332f xmlns="2220af93-035a-443f-80b0-3b9b401ad9a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8740B4C0987B4D86879E800A26E446" ma:contentTypeVersion="12" ma:contentTypeDescription="Crie um novo documento." ma:contentTypeScope="" ma:versionID="a58ffa347229469409471ec1e970e393">
  <xsd:schema xmlns:xsd="http://www.w3.org/2001/XMLSchema" xmlns:xs="http://www.w3.org/2001/XMLSchema" xmlns:p="http://schemas.microsoft.com/office/2006/metadata/properties" xmlns:ns2="2220af93-035a-443f-80b0-3b9b401ad9a6" xmlns:ns3="d48fd270-4a57-47e1-b674-c7d4969804ad" targetNamespace="http://schemas.microsoft.com/office/2006/metadata/properties" ma:root="true" ma:fieldsID="ac6a3a408037a0f4064d47c164698091" ns2:_="" ns3:_="">
    <xsd:import namespace="2220af93-035a-443f-80b0-3b9b401ad9a6"/>
    <xsd:import namespace="d48fd270-4a57-47e1-b674-c7d4969804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0af93-035a-443f-80b0-3b9b401ad9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fd270-4a57-47e1-b674-c7d4969804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04c2c100-d553-4c8e-a0cc-71e94ec5782d}" ma:internalName="TaxCatchAll" ma:showField="CatchAllData" ma:web="d48fd270-4a57-47e1-b674-c7d4969804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DB62A5-A0A3-4440-88D3-6C116B531699}">
  <ds:schemaRefs>
    <ds:schemaRef ds:uri="http://schemas.microsoft.com/office/2006/metadata/properties"/>
    <ds:schemaRef ds:uri="http://schemas.microsoft.com/office/infopath/2007/PartnerControls"/>
    <ds:schemaRef ds:uri="d48fd270-4a57-47e1-b674-c7d4969804ad"/>
    <ds:schemaRef ds:uri="2220af93-035a-443f-80b0-3b9b401ad9a6"/>
  </ds:schemaRefs>
</ds:datastoreItem>
</file>

<file path=customXml/itemProps2.xml><?xml version="1.0" encoding="utf-8"?>
<ds:datastoreItem xmlns:ds="http://schemas.openxmlformats.org/officeDocument/2006/customXml" ds:itemID="{2703417B-6715-47B1-AEB0-CCE965EA7B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929DD0-636A-490A-A2F2-22F0254E96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20af93-035a-443f-80b0-3b9b401ad9a6"/>
    <ds:schemaRef ds:uri="d48fd270-4a57-47e1-b674-c7d4969804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1756</Words>
  <Application>Microsoft Office PowerPoint</Application>
  <PresentationFormat>Apresentação na tela (16:9)</PresentationFormat>
  <Paragraphs>196</Paragraphs>
  <Slides>44</Slides>
  <Notes>44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44</vt:i4>
      </vt:variant>
    </vt:vector>
  </HeadingPairs>
  <TitlesOfParts>
    <vt:vector size="53" baseType="lpstr">
      <vt:lpstr>Arial</vt:lpstr>
      <vt:lpstr>Noto Sans Symbols</vt:lpstr>
      <vt:lpstr>Roboto</vt:lpstr>
      <vt:lpstr>Roboto Light</vt:lpstr>
      <vt:lpstr>Roboto Black</vt:lpstr>
      <vt:lpstr>Calibri</vt:lpstr>
      <vt:lpstr>Twentieth Century</vt:lpstr>
      <vt:lpstr>Tema do Office</vt:lpstr>
      <vt:lpstr>Integral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Ingryd</dc:creator>
  <cp:lastModifiedBy>Ana Raquel Fernandes Cunha</cp:lastModifiedBy>
  <cp:revision>29</cp:revision>
  <dcterms:modified xsi:type="dcterms:W3CDTF">2023-07-11T13:20:49Z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0x010100968740B4C0987B4D86879E800A26E446</vt:lpwstr>
  </property>
</Properties>
</file>